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257" r:id="rId4"/>
    <p:sldId id="258" r:id="rId5"/>
    <p:sldId id="272" r:id="rId6"/>
    <p:sldId id="260" r:id="rId7"/>
    <p:sldId id="259" r:id="rId8"/>
    <p:sldId id="266" r:id="rId9"/>
    <p:sldId id="262" r:id="rId10"/>
    <p:sldId id="265" r:id="rId11"/>
    <p:sldId id="267" r:id="rId12"/>
    <p:sldId id="268" r:id="rId13"/>
    <p:sldId id="271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59851" autoAdjust="0"/>
  </p:normalViewPr>
  <p:slideViewPr>
    <p:cSldViewPr snapToGrid="0">
      <p:cViewPr varScale="1">
        <p:scale>
          <a:sx n="50" d="100"/>
          <a:sy n="50" d="100"/>
        </p:scale>
        <p:origin x="48" y="372"/>
      </p:cViewPr>
      <p:guideLst/>
    </p:cSldViewPr>
  </p:slideViewPr>
  <p:outlineViewPr>
    <p:cViewPr>
      <p:scale>
        <a:sx n="33" d="100"/>
        <a:sy n="33" d="100"/>
      </p:scale>
      <p:origin x="0" y="-52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-2688"/>
    </p:cViewPr>
  </p:sorterViewPr>
  <p:notesViewPr>
    <p:cSldViewPr snapToGrid="0">
      <p:cViewPr varScale="1">
        <p:scale>
          <a:sx n="86" d="100"/>
          <a:sy n="86" d="100"/>
        </p:scale>
        <p:origin x="97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E2B166-DBFA-51C5-FAC6-22E1CF8D09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92AD10-F39E-E520-3E87-DA7C2A21B0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87684-F18F-4F66-ACEE-1CB5E1C8E056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C10BDA-763A-9182-F060-02131974EB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3A85E8-E43D-899C-06FB-B4AA96FB61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3ED33-24A6-40E9-82B7-A13DDC655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5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6A485-954A-4BCD-ABE1-FA116216429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F7375-FE37-4391-91A7-7F1D8263A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6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Make sure you’re in the right 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97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Generate </a:t>
            </a:r>
            <a:r>
              <a:rPr lang="en-US" dirty="0" err="1"/>
              <a:t>newVariable</a:t>
            </a:r>
            <a:r>
              <a:rPr lang="en-US" dirty="0"/>
              <a:t> of missing (gen </a:t>
            </a:r>
            <a:r>
              <a:rPr lang="en-US"/>
              <a:t>for values)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Show how to drop variable</a:t>
            </a:r>
          </a:p>
          <a:p>
            <a:pPr marL="228600" indent="-228600">
              <a:buAutoNum type="arabicPeriod"/>
            </a:pPr>
            <a:r>
              <a:rPr lang="en-US" dirty="0"/>
              <a:t>Show how to drop a specific observation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46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Replace</a:t>
            </a:r>
          </a:p>
          <a:p>
            <a:pPr marL="228600" indent="-228600">
              <a:buAutoNum type="arabicPeriod"/>
            </a:pPr>
            <a:r>
              <a:rPr lang="en-US" dirty="0"/>
              <a:t>Conditionals (use &amp; for “and” and | for “or”)</a:t>
            </a:r>
          </a:p>
          <a:p>
            <a:pPr marL="228600" indent="-228600">
              <a:buAutoNum type="arabicPeriod"/>
            </a:pPr>
            <a:r>
              <a:rPr lang="en-US" dirty="0"/>
              <a:t>= vs ==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09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Replace</a:t>
            </a:r>
          </a:p>
          <a:p>
            <a:pPr marL="228600" indent="-228600">
              <a:buAutoNum type="arabicPeriod"/>
            </a:pPr>
            <a:r>
              <a:rPr lang="en-US" dirty="0"/>
              <a:t>Conditionals</a:t>
            </a:r>
          </a:p>
          <a:p>
            <a:pPr marL="228600" indent="-228600">
              <a:buAutoNum type="arabicPeriod"/>
            </a:pPr>
            <a:r>
              <a:rPr lang="en-US" dirty="0"/>
              <a:t>= vs ==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47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Replace</a:t>
            </a:r>
          </a:p>
          <a:p>
            <a:pPr marL="228600" indent="-228600">
              <a:buAutoNum type="arabicPeriod"/>
            </a:pPr>
            <a:r>
              <a:rPr lang="en-US" dirty="0"/>
              <a:t>Conditionals</a:t>
            </a:r>
          </a:p>
          <a:p>
            <a:pPr marL="228600" indent="-228600">
              <a:buAutoNum type="arabicPeriod"/>
            </a:pPr>
            <a:r>
              <a:rPr lang="en-US" dirty="0"/>
              <a:t>= vs ==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17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Replace</a:t>
            </a:r>
          </a:p>
          <a:p>
            <a:pPr marL="228600" indent="-228600">
              <a:buAutoNum type="arabicPeriod"/>
            </a:pPr>
            <a:r>
              <a:rPr lang="en-US" dirty="0"/>
              <a:t>Conditionals</a:t>
            </a:r>
          </a:p>
          <a:p>
            <a:pPr marL="228600" indent="-228600">
              <a:buAutoNum type="arabicPeriod"/>
            </a:pPr>
            <a:r>
              <a:rPr lang="en-US" dirty="0"/>
              <a:t>= vs ==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4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58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Open Stata</a:t>
            </a:r>
          </a:p>
          <a:p>
            <a:pPr marL="228600" indent="-228600">
              <a:buAutoNum type="arabicPeriod"/>
            </a:pPr>
            <a:r>
              <a:rPr lang="en-US" dirty="0"/>
              <a:t>Things to note:</a:t>
            </a:r>
          </a:p>
          <a:p>
            <a:pPr marL="457200" lvl="1" indent="0">
              <a:buNone/>
            </a:pPr>
            <a:r>
              <a:rPr lang="en-US" dirty="0"/>
              <a:t>- This is the command/output window</a:t>
            </a:r>
          </a:p>
          <a:p>
            <a:pPr marL="457200" lvl="1" indent="0">
              <a:buNone/>
            </a:pPr>
            <a:r>
              <a:rPr lang="en-US" dirty="0"/>
              <a:t>- Command line – type “hi”</a:t>
            </a:r>
          </a:p>
          <a:p>
            <a:pPr marL="457200" lvl="1" indent="0">
              <a:buNone/>
            </a:pPr>
            <a:r>
              <a:rPr lang="en-US" dirty="0"/>
              <a:t>- Variable window to the right</a:t>
            </a:r>
          </a:p>
          <a:p>
            <a:pPr marL="457200" lvl="1" indent="0">
              <a:buNone/>
            </a:pPr>
            <a:r>
              <a:rPr lang="en-US" dirty="0"/>
              <a:t>- Data editor/browser – “browse” “edit” or the icons</a:t>
            </a:r>
          </a:p>
          <a:p>
            <a:pPr marL="457200" lvl="1" indent="0">
              <a:buNone/>
            </a:pPr>
            <a:r>
              <a:rPr lang="en-US" dirty="0"/>
              <a:t>- The buttons</a:t>
            </a:r>
          </a:p>
          <a:p>
            <a:pPr marL="457200" lvl="1" indent="0">
              <a:buNone/>
            </a:pPr>
            <a:r>
              <a:rPr lang="en-US" dirty="0"/>
              <a:t>- The file-edit menus</a:t>
            </a:r>
          </a:p>
          <a:p>
            <a:pPr marL="228600" indent="-228600">
              <a:buAutoNum type="arabicPeriod"/>
            </a:pPr>
            <a:r>
              <a:rPr lang="en-US" dirty="0"/>
              <a:t>Set up file-saving in Stata</a:t>
            </a:r>
          </a:p>
          <a:p>
            <a:pPr marL="228600" indent="-2286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7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Open Stata</a:t>
            </a:r>
          </a:p>
          <a:p>
            <a:pPr marL="228600" indent="-228600">
              <a:buAutoNum type="arabicPeriod"/>
            </a:pPr>
            <a:r>
              <a:rPr lang="en-US" dirty="0"/>
              <a:t>Things to note:</a:t>
            </a:r>
          </a:p>
          <a:p>
            <a:pPr marL="457200" lvl="1" indent="0">
              <a:buNone/>
            </a:pPr>
            <a:r>
              <a:rPr lang="en-US" dirty="0"/>
              <a:t>- This is the command/output window</a:t>
            </a:r>
          </a:p>
          <a:p>
            <a:pPr marL="457200" lvl="1" indent="0">
              <a:buNone/>
            </a:pPr>
            <a:r>
              <a:rPr lang="en-US" dirty="0"/>
              <a:t>- Command line – type “hi”</a:t>
            </a:r>
          </a:p>
          <a:p>
            <a:pPr marL="457200" lvl="1" indent="0">
              <a:buNone/>
            </a:pPr>
            <a:r>
              <a:rPr lang="en-US" dirty="0"/>
              <a:t>- Variable window to the right</a:t>
            </a:r>
          </a:p>
          <a:p>
            <a:pPr marL="457200" lvl="1" indent="0">
              <a:buNone/>
            </a:pPr>
            <a:r>
              <a:rPr lang="en-US" dirty="0"/>
              <a:t>- Data editor/browser – “browse” “edit” or the icons</a:t>
            </a:r>
          </a:p>
          <a:p>
            <a:pPr marL="457200" lvl="1" indent="0">
              <a:buNone/>
            </a:pPr>
            <a:r>
              <a:rPr lang="en-US" dirty="0"/>
              <a:t>- The buttons</a:t>
            </a:r>
          </a:p>
          <a:p>
            <a:pPr marL="457200" lvl="1" indent="0">
              <a:buNone/>
            </a:pPr>
            <a:r>
              <a:rPr lang="en-US" dirty="0"/>
              <a:t>- The file-edit menus</a:t>
            </a:r>
          </a:p>
          <a:p>
            <a:pPr marL="228600" indent="-228600">
              <a:buAutoNum type="arabicPeriod"/>
            </a:pPr>
            <a:r>
              <a:rPr lang="en-US" dirty="0"/>
              <a:t>Set up file-saving in Stata</a:t>
            </a:r>
          </a:p>
          <a:p>
            <a:pPr marL="228600" indent="-2286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01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Open Stata</a:t>
            </a:r>
          </a:p>
          <a:p>
            <a:pPr marL="228600" indent="-228600">
              <a:buAutoNum type="arabicPeriod"/>
            </a:pPr>
            <a:r>
              <a:rPr lang="en-US" dirty="0"/>
              <a:t>Things to note:</a:t>
            </a:r>
          </a:p>
          <a:p>
            <a:pPr marL="457200" lvl="1" indent="0">
              <a:buNone/>
            </a:pPr>
            <a:r>
              <a:rPr lang="en-US" dirty="0"/>
              <a:t>- This is the command/output window</a:t>
            </a:r>
          </a:p>
          <a:p>
            <a:pPr marL="457200" lvl="1" indent="0">
              <a:buNone/>
            </a:pPr>
            <a:r>
              <a:rPr lang="en-US" dirty="0"/>
              <a:t>- Command line – type “hi”</a:t>
            </a:r>
          </a:p>
          <a:p>
            <a:pPr marL="457200" lvl="1" indent="0">
              <a:buNone/>
            </a:pPr>
            <a:r>
              <a:rPr lang="en-US" dirty="0"/>
              <a:t>- Variable window to the right</a:t>
            </a:r>
          </a:p>
          <a:p>
            <a:pPr marL="457200" lvl="1" indent="0">
              <a:buNone/>
            </a:pPr>
            <a:r>
              <a:rPr lang="en-US" dirty="0"/>
              <a:t>- Data editor/browser – “browse” “edit” or the icons</a:t>
            </a:r>
          </a:p>
          <a:p>
            <a:pPr marL="457200" lvl="1" indent="0">
              <a:buNone/>
            </a:pPr>
            <a:r>
              <a:rPr lang="en-US" dirty="0"/>
              <a:t>- The buttons</a:t>
            </a:r>
          </a:p>
          <a:p>
            <a:pPr marL="457200" lvl="1" indent="0">
              <a:buNone/>
            </a:pPr>
            <a:r>
              <a:rPr lang="en-US" dirty="0"/>
              <a:t>- The file-edit menus</a:t>
            </a:r>
          </a:p>
          <a:p>
            <a:pPr marL="228600" indent="-228600">
              <a:buAutoNum type="arabicPeriod"/>
            </a:pPr>
            <a:r>
              <a:rPr lang="en-US" dirty="0"/>
              <a:t>Set up file-saving in Stata</a:t>
            </a:r>
          </a:p>
          <a:p>
            <a:pPr marL="228600" indent="-2286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Open Stata</a:t>
            </a:r>
          </a:p>
          <a:p>
            <a:pPr marL="228600" indent="-228600">
              <a:buAutoNum type="arabicPeriod"/>
            </a:pPr>
            <a:r>
              <a:rPr lang="en-US" dirty="0"/>
              <a:t>Things to note:</a:t>
            </a:r>
          </a:p>
          <a:p>
            <a:pPr marL="457200" lvl="1" indent="0">
              <a:buNone/>
            </a:pPr>
            <a:r>
              <a:rPr lang="en-US" dirty="0"/>
              <a:t>- This is the command/output window</a:t>
            </a:r>
          </a:p>
          <a:p>
            <a:pPr marL="457200" lvl="1" indent="0">
              <a:buNone/>
            </a:pPr>
            <a:r>
              <a:rPr lang="en-US" dirty="0"/>
              <a:t>- Command line – type “hi”</a:t>
            </a:r>
          </a:p>
          <a:p>
            <a:pPr marL="457200" lvl="1" indent="0">
              <a:buNone/>
            </a:pPr>
            <a:r>
              <a:rPr lang="en-US" dirty="0"/>
              <a:t>- Variable window to the right</a:t>
            </a:r>
          </a:p>
          <a:p>
            <a:pPr marL="457200" lvl="1" indent="0">
              <a:buNone/>
            </a:pPr>
            <a:r>
              <a:rPr lang="en-US" dirty="0"/>
              <a:t>- Data editor/browser – “browse” “edit” or the icons</a:t>
            </a:r>
          </a:p>
          <a:p>
            <a:pPr marL="457200" lvl="1" indent="0">
              <a:buNone/>
            </a:pPr>
            <a:r>
              <a:rPr lang="en-US" dirty="0"/>
              <a:t>- The buttons</a:t>
            </a:r>
          </a:p>
          <a:p>
            <a:pPr marL="457200" lvl="1" indent="0">
              <a:buNone/>
            </a:pPr>
            <a:r>
              <a:rPr lang="en-US" dirty="0"/>
              <a:t>- The file-edit menus</a:t>
            </a:r>
          </a:p>
          <a:p>
            <a:pPr marL="228600" indent="-228600">
              <a:buAutoNum type="arabicPeriod"/>
            </a:pPr>
            <a:r>
              <a:rPr lang="en-US" dirty="0"/>
              <a:t>Set up file-saving in Stata</a:t>
            </a:r>
          </a:p>
          <a:p>
            <a:pPr marL="457200" lvl="1" indent="0">
              <a:buNone/>
            </a:pPr>
            <a:r>
              <a:rPr lang="en-US" dirty="0"/>
              <a:t>- When using Stata, you’ll want to be able to keep track of what you’ve done</a:t>
            </a:r>
          </a:p>
          <a:p>
            <a:pPr marL="457200" lvl="1" indent="0">
              <a:buNone/>
            </a:pPr>
            <a:r>
              <a:rPr lang="en-US" dirty="0"/>
              <a:t>- Even more, if you’re doing research, you’ll want to be able to replicate what you’re doing</a:t>
            </a:r>
          </a:p>
          <a:p>
            <a:pPr marL="457200" lvl="1" indent="0">
              <a:buNone/>
            </a:pPr>
            <a:r>
              <a:rPr lang="en-US" dirty="0"/>
              <a:t>- This is where do-file are handy and powerful – You can tell Stata to execute as much as you’d like in a .do file</a:t>
            </a:r>
          </a:p>
          <a:p>
            <a:pPr marL="457200" lvl="1" indent="0">
              <a:buNone/>
            </a:pPr>
            <a:r>
              <a:rPr lang="en-US" dirty="0"/>
              <a:t>- Show do-file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41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Let’s open up some data. I’ll open a Stata file first, then another format.</a:t>
            </a:r>
          </a:p>
          <a:p>
            <a:pPr marL="228600" indent="-228600">
              <a:buAutoNum type="arabicPeriod"/>
            </a:pPr>
            <a:r>
              <a:rPr lang="en-US" dirty="0"/>
              <a:t>Stata file, straightforward. Show data browser.</a:t>
            </a:r>
          </a:p>
          <a:p>
            <a:pPr marL="228600" indent="-228600">
              <a:buAutoNum type="arabicPeriod"/>
            </a:pPr>
            <a:r>
              <a:rPr lang="en-US" dirty="0"/>
              <a:t>.csv file – menu pops up</a:t>
            </a:r>
          </a:p>
          <a:p>
            <a:pPr marL="0" indent="0">
              <a:buNone/>
            </a:pPr>
            <a:r>
              <a:rPr lang="en-US" dirty="0"/>
              <a:t>	- Select the file to import</a:t>
            </a:r>
          </a:p>
          <a:p>
            <a:pPr marL="0" indent="0">
              <a:buNone/>
            </a:pPr>
            <a:r>
              <a:rPr lang="en-US" dirty="0"/>
              <a:t>	- Select any options if you know something about your data</a:t>
            </a:r>
          </a:p>
          <a:p>
            <a:pPr marL="0" indent="0">
              <a:buNone/>
            </a:pPr>
            <a:r>
              <a:rPr lang="en-US" dirty="0"/>
              <a:t>	- Then click OK</a:t>
            </a:r>
          </a:p>
          <a:p>
            <a:pPr marL="0" indent="0">
              <a:buNone/>
            </a:pPr>
            <a:r>
              <a:rPr lang="en-US" dirty="0"/>
              <a:t>	- Note: because we had already opened data in memory, Stata will remove the previous dataset we opened</a:t>
            </a:r>
          </a:p>
          <a:p>
            <a:pPr marL="0" indent="0">
              <a:buNone/>
            </a:pPr>
            <a:r>
              <a:rPr lang="en-US" dirty="0"/>
              <a:t>	- Show data browser.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05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Open up some data. Try a Stata file first, then another format.</a:t>
            </a:r>
          </a:p>
          <a:p>
            <a:pPr marL="228600" indent="-228600">
              <a:buAutoNum type="arabicPeriod"/>
            </a:pPr>
            <a:r>
              <a:rPr lang="en-US" dirty="0"/>
              <a:t>Stata file, straightforward. Show data browser.</a:t>
            </a:r>
          </a:p>
          <a:p>
            <a:pPr marL="228600" indent="-228600">
              <a:buAutoNum type="arabicPeriod"/>
            </a:pPr>
            <a:r>
              <a:rPr lang="en-US" dirty="0"/>
              <a:t>.csv file – menu pops up</a:t>
            </a:r>
          </a:p>
          <a:p>
            <a:pPr marL="0" indent="0">
              <a:buNone/>
            </a:pPr>
            <a:r>
              <a:rPr lang="en-US" dirty="0"/>
              <a:t>	- Select the file to import</a:t>
            </a:r>
          </a:p>
          <a:p>
            <a:pPr marL="0" indent="0">
              <a:buNone/>
            </a:pPr>
            <a:r>
              <a:rPr lang="en-US" dirty="0"/>
              <a:t>	- Select any options if you know something about your data</a:t>
            </a:r>
          </a:p>
          <a:p>
            <a:pPr marL="0" indent="0">
              <a:buNone/>
            </a:pPr>
            <a:r>
              <a:rPr lang="en-US" dirty="0"/>
              <a:t>	- Then click OK</a:t>
            </a:r>
          </a:p>
          <a:p>
            <a:pPr marL="0" indent="0">
              <a:buNone/>
            </a:pPr>
            <a:r>
              <a:rPr lang="en-US" dirty="0"/>
              <a:t>	- Note: because we had already opened data in memory, Stata will remove the previous dataset we opened</a:t>
            </a:r>
          </a:p>
          <a:p>
            <a:pPr marL="0" indent="0">
              <a:buNone/>
            </a:pPr>
            <a:r>
              <a:rPr lang="en-US" dirty="0"/>
              <a:t>	- Show data browser.</a:t>
            </a:r>
          </a:p>
          <a:p>
            <a:pPr marL="0" indent="0">
              <a:buNone/>
            </a:pPr>
            <a:r>
              <a:rPr lang="en-US" dirty="0"/>
              <a:t>4. Data types</a:t>
            </a:r>
          </a:p>
          <a:p>
            <a:pPr marL="0" indent="0">
              <a:buNone/>
            </a:pPr>
            <a:r>
              <a:rPr lang="en-US" dirty="0"/>
              <a:t>	- If we open up Stata, we can explore these data types</a:t>
            </a:r>
          </a:p>
          <a:p>
            <a:pPr marL="0" indent="0">
              <a:buNone/>
            </a:pPr>
            <a:r>
              <a:rPr lang="en-US" dirty="0"/>
              <a:t>	- Let’s go back to our csv file we opened up</a:t>
            </a:r>
          </a:p>
          <a:p>
            <a:pPr marL="0" indent="0">
              <a:buNone/>
            </a:pPr>
            <a:r>
              <a:rPr lang="en-US" dirty="0"/>
              <a:t>	- edit/browse</a:t>
            </a:r>
          </a:p>
          <a:p>
            <a:pPr marL="0" indent="0">
              <a:buNone/>
            </a:pPr>
            <a:r>
              <a:rPr lang="en-US" dirty="0"/>
              <a:t>	- Let’s notice that the names are in red – the differing colors of the variables will tell us something about storage types</a:t>
            </a:r>
          </a:p>
          <a:p>
            <a:pPr marL="0" indent="0">
              <a:buNone/>
            </a:pPr>
            <a:r>
              <a:rPr lang="en-US" dirty="0"/>
              <a:t>	- To double check: look at variable properties</a:t>
            </a:r>
          </a:p>
          <a:p>
            <a:pPr marL="0" indent="0">
              <a:buNone/>
            </a:pPr>
            <a:r>
              <a:rPr lang="en-US" dirty="0"/>
              <a:t>	-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57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Once data is loaded in Stata – what next?</a:t>
            </a:r>
          </a:p>
          <a:p>
            <a:pPr marL="685800" lvl="1" indent="-228600">
              <a:buAutoNum type="arabicPeriod"/>
            </a:pPr>
            <a:r>
              <a:rPr lang="en-US" dirty="0"/>
              <a:t>Organizing your data</a:t>
            </a:r>
          </a:p>
          <a:p>
            <a:pPr marL="457200" lvl="1" indent="0">
              <a:buNone/>
            </a:pPr>
            <a:r>
              <a:rPr lang="en-US" dirty="0"/>
              <a:t>	- rename examples (2 ways)</a:t>
            </a:r>
          </a:p>
          <a:p>
            <a:pPr marL="457200" lvl="1" indent="0">
              <a:buNone/>
            </a:pPr>
            <a:r>
              <a:rPr lang="en-US" dirty="0"/>
              <a:t>	- order</a:t>
            </a:r>
          </a:p>
          <a:p>
            <a:pPr marL="457200" lvl="1" indent="0">
              <a:buNone/>
            </a:pPr>
            <a:r>
              <a:rPr lang="en-US" dirty="0"/>
              <a:t>	- label variables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/>
              <a:t>- value labels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F7375-FE37-4391-91A7-7F1D8263A9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2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5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33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0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1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9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5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6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0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6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4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0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10/31/2023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789634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D9ACE-5137-8FCE-996F-B9D581AD9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5437187" cy="4792050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Stata Workshop 1: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E198F-1D0E-BEDD-73C6-E174FDBF9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4" y="5516562"/>
            <a:ext cx="5024746" cy="796311"/>
          </a:xfrm>
        </p:spPr>
        <p:txBody>
          <a:bodyPr anchor="b">
            <a:normAutofit/>
          </a:bodyPr>
          <a:lstStyle/>
          <a:p>
            <a:r>
              <a:rPr lang="en-US" dirty="0"/>
              <a:t>FHSS Research Support Center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6D5C971F-6924-5AA5-237C-5DB7229366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44" r="20005" b="-2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23775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Managing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What comes next?</a:t>
            </a:r>
          </a:p>
          <a:p>
            <a:pPr marL="0" indent="0">
              <a:buNone/>
            </a:pPr>
            <a:r>
              <a:rPr lang="en-US" sz="3200" dirty="0"/>
              <a:t>- Organizing data</a:t>
            </a:r>
          </a:p>
          <a:p>
            <a:pPr marL="0" indent="0">
              <a:buNone/>
            </a:pPr>
            <a:r>
              <a:rPr lang="en-US" sz="3200" dirty="0"/>
              <a:t>	Commands: Rename, Order</a:t>
            </a:r>
          </a:p>
          <a:p>
            <a:pPr marL="0" indent="0">
              <a:buNone/>
            </a:pP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3596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Managing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What comes next?</a:t>
            </a:r>
          </a:p>
          <a:p>
            <a:pPr marL="0" indent="0">
              <a:buNone/>
            </a:pPr>
            <a:r>
              <a:rPr lang="en-US" sz="3200" dirty="0"/>
              <a:t>- Creating and deleting variables</a:t>
            </a:r>
          </a:p>
          <a:p>
            <a:pPr marL="0" indent="0">
              <a:buNone/>
            </a:pPr>
            <a:r>
              <a:rPr lang="en-US" sz="3200" dirty="0"/>
              <a:t>- Labeling</a:t>
            </a:r>
          </a:p>
          <a:p>
            <a:pPr marL="0" indent="0">
              <a:buNone/>
            </a:pP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7180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Managing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What comes next?</a:t>
            </a:r>
          </a:p>
          <a:p>
            <a:pPr marL="0" indent="0">
              <a:buNone/>
            </a:pPr>
            <a:r>
              <a:rPr lang="en-US" sz="3200" dirty="0"/>
              <a:t>- Recoding variables</a:t>
            </a:r>
          </a:p>
          <a:p>
            <a:pPr marL="0" indent="0">
              <a:buNone/>
            </a:pPr>
            <a:r>
              <a:rPr lang="en-US" sz="3200" dirty="0"/>
              <a:t>- Conditionals</a:t>
            </a:r>
          </a:p>
          <a:p>
            <a:pPr marL="0" indent="0">
              <a:buNone/>
            </a:pPr>
            <a:r>
              <a:rPr lang="en-US" sz="3200" dirty="0"/>
              <a:t>- “=“ versus “==“</a:t>
            </a:r>
          </a:p>
          <a:p>
            <a:pPr marL="0" indent="0">
              <a:buNone/>
            </a:pP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4545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Managing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What comes next?</a:t>
            </a:r>
          </a:p>
          <a:p>
            <a:pPr marL="0" indent="0">
              <a:buNone/>
            </a:pPr>
            <a:r>
              <a:rPr lang="en-US" sz="3200" dirty="0"/>
              <a:t>- Recoding variables</a:t>
            </a:r>
          </a:p>
          <a:p>
            <a:pPr marL="0" indent="0">
              <a:buNone/>
            </a:pP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658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889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cs typeface="Courier New" panose="02070309020205020404" pitchFamily="49" charset="0"/>
              </a:rPr>
              <a:t>Come to KMBL 116/115 for any questions </a:t>
            </a:r>
            <a:r>
              <a:rPr lang="en-US" sz="3200">
                <a:cs typeface="Courier New" panose="02070309020205020404" pitchFamily="49" charset="0"/>
              </a:rPr>
              <a:t>or help!</a:t>
            </a:r>
            <a:endParaRPr lang="en-US" sz="32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847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A10581-08F2-4D9E-8CB4-07ECFEE95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E2092A-4250-4BDD-AC6C-CA57E30D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266875" cy="6858000"/>
            <a:chOff x="0" y="0"/>
            <a:chExt cx="7266875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1EE7D2-EB27-4C6C-8E54-CBCDDCA178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600"/>
              <a:ext cx="7266875" cy="6854400"/>
            </a:xfrm>
            <a:custGeom>
              <a:avLst/>
              <a:gdLst>
                <a:gd name="connsiteX0" fmla="*/ 3839675 w 7266875"/>
                <a:gd name="connsiteY0" fmla="*/ 0 h 6854400"/>
                <a:gd name="connsiteX1" fmla="*/ 7266875 w 7266875"/>
                <a:gd name="connsiteY1" fmla="*/ 3427200 h 6854400"/>
                <a:gd name="connsiteX2" fmla="*/ 3839675 w 7266875"/>
                <a:gd name="connsiteY2" fmla="*/ 6854400 h 6854400"/>
                <a:gd name="connsiteX3" fmla="*/ 3489264 w 7266875"/>
                <a:gd name="connsiteY3" fmla="*/ 6836706 h 6854400"/>
                <a:gd name="connsiteX4" fmla="*/ 3327588 w 7266875"/>
                <a:gd name="connsiteY4" fmla="*/ 6816161 h 6854400"/>
                <a:gd name="connsiteX5" fmla="*/ 3174464 w 7266875"/>
                <a:gd name="connsiteY5" fmla="*/ 6839531 h 6854400"/>
                <a:gd name="connsiteX6" fmla="*/ 2880000 w 7266875"/>
                <a:gd name="connsiteY6" fmla="*/ 6854400 h 6854400"/>
                <a:gd name="connsiteX7" fmla="*/ 0 w 7266875"/>
                <a:gd name="connsiteY7" fmla="*/ 3974400 h 6854400"/>
                <a:gd name="connsiteX8" fmla="*/ 226325 w 7266875"/>
                <a:gd name="connsiteY8" fmla="*/ 2853374 h 6854400"/>
                <a:gd name="connsiteX9" fmla="*/ 258015 w 7266875"/>
                <a:gd name="connsiteY9" fmla="*/ 2787590 h 6854400"/>
                <a:gd name="connsiteX10" fmla="*/ 224445 w 7266875"/>
                <a:gd name="connsiteY10" fmla="*/ 2657030 h 6854400"/>
                <a:gd name="connsiteX11" fmla="*/ 180561 w 7266875"/>
                <a:gd name="connsiteY11" fmla="*/ 2221714 h 6854400"/>
                <a:gd name="connsiteX12" fmla="*/ 2340561 w 7266875"/>
                <a:gd name="connsiteY12" fmla="*/ 61714 h 6854400"/>
                <a:gd name="connsiteX13" fmla="*/ 2828370 w 7266875"/>
                <a:gd name="connsiteY13" fmla="*/ 117025 h 6854400"/>
                <a:gd name="connsiteX14" fmla="*/ 2891183 w 7266875"/>
                <a:gd name="connsiteY14" fmla="*/ 134017 h 6854400"/>
                <a:gd name="connsiteX15" fmla="*/ 2983165 w 7266875"/>
                <a:gd name="connsiteY15" fmla="*/ 107897 h 6854400"/>
                <a:gd name="connsiteX16" fmla="*/ 3839675 w 7266875"/>
                <a:gd name="connsiteY16" fmla="*/ 0 h 685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66875" h="6854400">
                  <a:moveTo>
                    <a:pt x="3839675" y="0"/>
                  </a:moveTo>
                  <a:cubicBezTo>
                    <a:pt x="5732465" y="0"/>
                    <a:pt x="7266875" y="1534410"/>
                    <a:pt x="7266875" y="3427200"/>
                  </a:cubicBezTo>
                  <a:cubicBezTo>
                    <a:pt x="7266875" y="5319990"/>
                    <a:pt x="5732465" y="6854400"/>
                    <a:pt x="3839675" y="6854400"/>
                  </a:cubicBezTo>
                  <a:cubicBezTo>
                    <a:pt x="3721376" y="6854400"/>
                    <a:pt x="3604476" y="6848406"/>
                    <a:pt x="3489264" y="6836706"/>
                  </a:cubicBezTo>
                  <a:lnTo>
                    <a:pt x="3327588" y="6816161"/>
                  </a:lnTo>
                  <a:lnTo>
                    <a:pt x="3174464" y="6839531"/>
                  </a:lnTo>
                  <a:cubicBezTo>
                    <a:pt x="3077646" y="6849363"/>
                    <a:pt x="2979412" y="6854400"/>
                    <a:pt x="2880000" y="6854400"/>
                  </a:cubicBezTo>
                  <a:cubicBezTo>
                    <a:pt x="1289420" y="6854400"/>
                    <a:pt x="0" y="5564980"/>
                    <a:pt x="0" y="3974400"/>
                  </a:cubicBezTo>
                  <a:cubicBezTo>
                    <a:pt x="0" y="3576755"/>
                    <a:pt x="80589" y="3197933"/>
                    <a:pt x="226325" y="2853374"/>
                  </a:cubicBezTo>
                  <a:lnTo>
                    <a:pt x="258015" y="2787590"/>
                  </a:lnTo>
                  <a:lnTo>
                    <a:pt x="224445" y="2657030"/>
                  </a:lnTo>
                  <a:cubicBezTo>
                    <a:pt x="195672" y="2516419"/>
                    <a:pt x="180561" y="2370831"/>
                    <a:pt x="180561" y="2221714"/>
                  </a:cubicBezTo>
                  <a:cubicBezTo>
                    <a:pt x="180561" y="1028779"/>
                    <a:pt x="1147626" y="61714"/>
                    <a:pt x="2340561" y="61714"/>
                  </a:cubicBezTo>
                  <a:cubicBezTo>
                    <a:pt x="2508318" y="61714"/>
                    <a:pt x="2671608" y="80838"/>
                    <a:pt x="2828370" y="117025"/>
                  </a:cubicBezTo>
                  <a:lnTo>
                    <a:pt x="2891183" y="134017"/>
                  </a:lnTo>
                  <a:lnTo>
                    <a:pt x="2983165" y="107897"/>
                  </a:lnTo>
                  <a:cubicBezTo>
                    <a:pt x="3256928" y="37461"/>
                    <a:pt x="3543927" y="0"/>
                    <a:pt x="3839675" y="0"/>
                  </a:cubicBezTo>
                  <a:close/>
                </a:path>
              </a:pathLst>
            </a:custGeom>
            <a:solidFill>
              <a:schemeClr val="bg2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73CF8FD-0917-4279-B6E7-120EE392F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094400"/>
              <a:ext cx="5760000" cy="576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A3FA15-CF3D-4F2B-BB5C-18E5DB305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0561" y="61714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76AED5-83E6-4A3D-B609-7CCABAD44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2475" y="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DEC628-9EB1-DA00-65E6-72E906BC3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020" y="833015"/>
            <a:ext cx="5193960" cy="5202026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FHSS Research Support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CF08F-5DB6-BC40-B046-88FBE325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178" y="540347"/>
            <a:ext cx="5193960" cy="576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What does the Research Support Center do?</a:t>
            </a:r>
          </a:p>
          <a:p>
            <a:r>
              <a:rPr lang="en-US" dirty="0"/>
              <a:t>Help you with their research projects (students, grad students, faculty)</a:t>
            </a:r>
          </a:p>
          <a:p>
            <a:r>
              <a:rPr lang="en-US" dirty="0"/>
              <a:t>Provide statistical support</a:t>
            </a:r>
          </a:p>
          <a:p>
            <a:r>
              <a:rPr lang="en-US" dirty="0"/>
              <a:t>Troubleshoot statistical software</a:t>
            </a:r>
          </a:p>
          <a:p>
            <a:r>
              <a:rPr lang="en-US" dirty="0"/>
              <a:t>Help you to use Stata, SPSS, </a:t>
            </a:r>
            <a:r>
              <a:rPr lang="en-US" dirty="0" err="1"/>
              <a:t>Mplus</a:t>
            </a:r>
            <a:endParaRPr lang="en-US" dirty="0"/>
          </a:p>
          <a:p>
            <a:r>
              <a:rPr lang="en-US" dirty="0"/>
              <a:t>KMBL 116/115</a:t>
            </a:r>
          </a:p>
        </p:txBody>
      </p:sp>
    </p:spTree>
    <p:extLst>
      <p:ext uri="{BB962C8B-B14F-4D97-AF65-F5344CB8AC3E}">
        <p14:creationId xmlns:p14="http://schemas.microsoft.com/office/powerpoint/2010/main" val="141697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7E70-4FDD-36E8-BF83-94C5D55B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204910"/>
          </a:xfrm>
        </p:spPr>
        <p:txBody>
          <a:bodyPr/>
          <a:lstStyle/>
          <a:p>
            <a:r>
              <a:rPr lang="en-US" dirty="0"/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F8675-82B1-4C87-2121-85BA4B9D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159772"/>
            <a:ext cx="11101136" cy="377983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dirty="0"/>
              <a:t>Stata Basics and Setup</a:t>
            </a:r>
          </a:p>
          <a:p>
            <a:pPr marL="342900" indent="-342900">
              <a:buAutoNum type="arabicPeriod"/>
            </a:pPr>
            <a:r>
              <a:rPr lang="en-US" dirty="0"/>
              <a:t>Data Import</a:t>
            </a:r>
          </a:p>
          <a:p>
            <a:pPr marL="342900" indent="-342900">
              <a:buAutoNum type="arabicPeriod"/>
            </a:pPr>
            <a:r>
              <a:rPr lang="en-US" dirty="0"/>
              <a:t>Variable functions</a:t>
            </a:r>
          </a:p>
          <a:p>
            <a:pPr marL="792900" lvl="1" indent="-342900">
              <a:buAutoNum type="arabicPeriod"/>
            </a:pPr>
            <a:r>
              <a:rPr lang="en-US" dirty="0"/>
              <a:t>Name, label</a:t>
            </a:r>
          </a:p>
          <a:p>
            <a:pPr marL="792900" lvl="1" indent="-342900">
              <a:buAutoNum type="arabicPeriod"/>
            </a:pPr>
            <a:r>
              <a:rPr lang="en-US" dirty="0"/>
              <a:t>Create, delete</a:t>
            </a:r>
          </a:p>
          <a:p>
            <a:pPr marL="792900" lvl="1" indent="-342900">
              <a:buAutoNum type="arabicPeriod"/>
            </a:pPr>
            <a:r>
              <a:rPr lang="en-US" dirty="0"/>
              <a:t>Recode using replace and conditionals</a:t>
            </a:r>
          </a:p>
          <a:p>
            <a:pPr marL="342900" indent="-342900">
              <a:buAutoNum type="arabicPeriod"/>
            </a:pPr>
            <a:r>
              <a:rPr lang="en-US" dirty="0"/>
              <a:t>Resources – RSC website</a:t>
            </a:r>
          </a:p>
          <a:p>
            <a:pPr marL="342900" indent="-342900">
              <a:buAutoNum type="arabicPeriod"/>
            </a:pPr>
            <a:r>
              <a:rPr lang="en-US" dirty="0"/>
              <a:t>Questions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792900" lvl="1" indent="-342900">
              <a:buAutoNum type="arabicPeriod"/>
            </a:pPr>
            <a:endParaRPr lang="en-US" dirty="0"/>
          </a:p>
          <a:p>
            <a:pPr marL="792900" lvl="1" indent="-34290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5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Stata Basics and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1101136" cy="477946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How can I access Stata?</a:t>
            </a:r>
          </a:p>
          <a:p>
            <a:pPr marL="0" indent="0">
              <a:buNone/>
            </a:pPr>
            <a:r>
              <a:rPr lang="en-US" sz="2800" dirty="0"/>
              <a:t>- FHSS Lab computers</a:t>
            </a:r>
          </a:p>
          <a:p>
            <a:pPr marL="0" indent="0">
              <a:buNone/>
            </a:pPr>
            <a:r>
              <a:rPr lang="en-US" sz="2800" dirty="0"/>
              <a:t>- Library computers</a:t>
            </a:r>
          </a:p>
          <a:p>
            <a:pPr marL="0" indent="0">
              <a:buNone/>
            </a:pPr>
            <a:r>
              <a:rPr lang="en-US" sz="2800" dirty="0"/>
              <a:t>- BYU Cloud Apps</a:t>
            </a:r>
          </a:p>
          <a:p>
            <a:pPr marL="0" indent="0">
              <a:buNone/>
            </a:pPr>
            <a:r>
              <a:rPr lang="en-US" sz="2800" dirty="0"/>
              <a:t>- Personal subscription (student discount)</a:t>
            </a:r>
          </a:p>
          <a:p>
            <a:pPr marL="0" indent="0">
              <a:buNone/>
            </a:pPr>
            <a:r>
              <a:rPr lang="en-US" sz="2800" dirty="0"/>
              <a:t>- Tip: Use Box or OneDrive desktop apps to save files.</a:t>
            </a:r>
          </a:p>
        </p:txBody>
      </p:sp>
    </p:spTree>
    <p:extLst>
      <p:ext uri="{BB962C8B-B14F-4D97-AF65-F5344CB8AC3E}">
        <p14:creationId xmlns:p14="http://schemas.microsoft.com/office/powerpoint/2010/main" val="2751477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Stata Basics and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1101136" cy="477946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Use Box or OneDrive desktop apps to save files.</a:t>
            </a:r>
          </a:p>
          <a:p>
            <a:pPr marL="0" indent="0">
              <a:buNone/>
            </a:pPr>
            <a:r>
              <a:rPr lang="en-US" sz="2800" dirty="0"/>
              <a:t>- Go to search in the bottom left corner of your screen.</a:t>
            </a:r>
          </a:p>
          <a:p>
            <a:pPr marL="0" indent="0">
              <a:buNone/>
            </a:pPr>
            <a:r>
              <a:rPr lang="en-US" sz="2800" dirty="0"/>
              <a:t>- Open Box</a:t>
            </a:r>
          </a:p>
          <a:p>
            <a:pPr marL="0" indent="0">
              <a:buNone/>
            </a:pPr>
            <a:r>
              <a:rPr lang="en-US" sz="2800" dirty="0"/>
              <a:t>- Log in with BYU account</a:t>
            </a:r>
          </a:p>
        </p:txBody>
      </p:sp>
    </p:spTree>
    <p:extLst>
      <p:ext uri="{BB962C8B-B14F-4D97-AF65-F5344CB8AC3E}">
        <p14:creationId xmlns:p14="http://schemas.microsoft.com/office/powerpoint/2010/main" val="637264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Stata Basics and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1101136" cy="477946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Is Stata using the correct files and location?</a:t>
            </a:r>
          </a:p>
          <a:p>
            <a:pPr marL="0" indent="0">
              <a:buNone/>
            </a:pPr>
            <a:r>
              <a:rPr lang="en-US" sz="2800" dirty="0"/>
              <a:t>- File &gt;&gt; Change working directory &gt;&gt; Browser for Folder &gt;&gt; OK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- Alternative command: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cd ”file-path-here”</a:t>
            </a:r>
          </a:p>
          <a:p>
            <a:pPr marL="0" indent="0">
              <a:buNone/>
            </a:pP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dirty="0">
                <a:cs typeface="Courier New" panose="02070309020205020404" pitchFamily="49" charset="0"/>
              </a:rPr>
              <a:t>Note: Stata is case-sensitive, commands are always lowercase unless otherwise noted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5856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Stata Basics and Setup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7AD357-3CE6-56E4-1AB1-F90807019C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Command Line</a:t>
            </a:r>
          </a:p>
          <a:p>
            <a:pPr marL="0" indent="0">
              <a:buNone/>
            </a:pPr>
            <a:r>
              <a:rPr lang="en-US" sz="2400" dirty="0"/>
              <a:t>- Type commands one-by-one</a:t>
            </a:r>
          </a:p>
          <a:p>
            <a:pPr marL="0" indent="0">
              <a:buNone/>
            </a:pPr>
            <a:r>
              <a:rPr lang="en-US" sz="2400" dirty="0"/>
              <a:t>- Exploration of data</a:t>
            </a:r>
          </a:p>
          <a:p>
            <a:pPr marL="0" indent="0">
              <a:buNone/>
            </a:pPr>
            <a:r>
              <a:rPr lang="en-US" sz="2400" dirty="0"/>
              <a:t>- Testing commands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6288B8A-E752-6E38-F1C2-10B9593486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Do-File</a:t>
            </a:r>
          </a:p>
          <a:p>
            <a:pPr marL="0" indent="0">
              <a:buNone/>
            </a:pPr>
            <a:r>
              <a:rPr lang="en-US" sz="2400" dirty="0"/>
              <a:t>- .do file</a:t>
            </a:r>
          </a:p>
          <a:p>
            <a:pPr marL="0" indent="0">
              <a:buNone/>
            </a:pPr>
            <a:r>
              <a:rPr lang="en-US" sz="2400" dirty="0"/>
              <a:t>- Record process</a:t>
            </a:r>
          </a:p>
          <a:p>
            <a:pPr marL="0" indent="0">
              <a:buNone/>
            </a:pPr>
            <a:r>
              <a:rPr lang="en-US" sz="2400" dirty="0"/>
              <a:t>- Replicate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Always save your process in a .do file!</a:t>
            </a:r>
          </a:p>
        </p:txBody>
      </p:sp>
    </p:spTree>
    <p:extLst>
      <p:ext uri="{BB962C8B-B14F-4D97-AF65-F5344CB8AC3E}">
        <p14:creationId xmlns:p14="http://schemas.microsoft.com/office/powerpoint/2010/main" val="26015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Data Import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6603750" cy="477946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How do I open data in Stata?</a:t>
            </a:r>
          </a:p>
          <a:p>
            <a:pPr marL="0" indent="0">
              <a:buNone/>
            </a:pPr>
            <a:r>
              <a:rPr lang="en-US" sz="2800" dirty="0"/>
              <a:t>If you have a Stata file (.</a:t>
            </a:r>
            <a:r>
              <a:rPr lang="en-US" sz="2800" dirty="0" err="1"/>
              <a:t>dta</a:t>
            </a:r>
            <a:r>
              <a:rPr lang="en-US" sz="2800" dirty="0"/>
              <a:t>):</a:t>
            </a:r>
          </a:p>
          <a:p>
            <a:pPr marL="0" indent="0">
              <a:buNone/>
            </a:pPr>
            <a:r>
              <a:rPr lang="en-US" sz="2400" dirty="0"/>
              <a:t>- File &gt;&gt; Open &gt;&gt; Select</a:t>
            </a:r>
          </a:p>
          <a:p>
            <a:pPr marL="0" indent="0">
              <a:buNone/>
            </a:pPr>
            <a:r>
              <a:rPr lang="en-US" sz="2800" dirty="0"/>
              <a:t>If you have another format:</a:t>
            </a:r>
          </a:p>
          <a:p>
            <a:pPr marL="0" indent="0">
              <a:buNone/>
            </a:pPr>
            <a:r>
              <a:rPr lang="en-US" sz="2400" dirty="0"/>
              <a:t>- File &gt;&gt; Import &gt;&gt; Browse/Select</a:t>
            </a:r>
          </a:p>
          <a:p>
            <a:pPr marL="0" indent="0">
              <a:buNone/>
            </a:pPr>
            <a:r>
              <a:rPr lang="en-US" sz="2400" dirty="0"/>
              <a:t>- Options to look for: first row as variable names, text data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46050-E855-4E06-2E8B-361347AD3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603" t="-1" r="3224" b="1322"/>
          <a:stretch/>
        </p:blipFill>
        <p:spPr>
          <a:xfrm>
            <a:off x="7334250" y="1326252"/>
            <a:ext cx="4508250" cy="51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6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CA6-CA09-DF86-8DAE-9BE97EE4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989255"/>
          </a:xfrm>
        </p:spPr>
        <p:txBody>
          <a:bodyPr/>
          <a:lstStyle/>
          <a:p>
            <a:r>
              <a:rPr lang="en-US" dirty="0"/>
              <a:t>Data Import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00820-B8FD-C893-5287-7804BA6C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29255"/>
            <a:ext cx="10558924" cy="477946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How does Stata store data?</a:t>
            </a:r>
          </a:p>
          <a:p>
            <a:pPr marL="0" indent="0">
              <a:buNone/>
            </a:pPr>
            <a:r>
              <a:rPr lang="en-US" sz="3200" dirty="0"/>
              <a:t>- Data types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 str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– </a:t>
            </a:r>
            <a:r>
              <a:rPr lang="en-US" sz="3200" dirty="0">
                <a:cs typeface="Courier New" panose="02070309020205020404" pitchFamily="49" charset="0"/>
              </a:rPr>
              <a:t>text values</a:t>
            </a:r>
          </a:p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 int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– </a:t>
            </a:r>
            <a:r>
              <a:rPr lang="en-US" sz="3200" dirty="0">
                <a:cs typeface="Courier New" panose="02070309020205020404" pitchFamily="49" charset="0"/>
              </a:rPr>
              <a:t>integer values</a:t>
            </a:r>
          </a:p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 float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– </a:t>
            </a:r>
            <a:r>
              <a:rPr lang="en-US" sz="3200" dirty="0">
                <a:cs typeface="Courier New" panose="02070309020205020404" pitchFamily="49" charset="0"/>
              </a:rPr>
              <a:t>7 digit decimal</a:t>
            </a:r>
          </a:p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 double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sz="3200" dirty="0">
                <a:cs typeface="Courier New" panose="02070309020205020404" pitchFamily="49" charset="0"/>
              </a:rPr>
              <a:t>&gt;7 digit decimal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8077975"/>
      </p:ext>
    </p:extLst>
  </p:cSld>
  <p:clrMapOvr>
    <a:masterClrMapping/>
  </p:clrMapOvr>
</p:sld>
</file>

<file path=ppt/theme/theme1.xml><?xml version="1.0" encoding="utf-8"?>
<a:theme xmlns:a="http://schemas.openxmlformats.org/drawingml/2006/main" name="Glow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1026</Words>
  <Application>Microsoft Office PowerPoint</Application>
  <PresentationFormat>Widescreen</PresentationFormat>
  <Paragraphs>183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Avenir Next LT Pro</vt:lpstr>
      <vt:lpstr>Bell MT</vt:lpstr>
      <vt:lpstr>Calibri</vt:lpstr>
      <vt:lpstr>Courier New</vt:lpstr>
      <vt:lpstr>GlowVTI</vt:lpstr>
      <vt:lpstr>Stata Workshop 1: Introduction</vt:lpstr>
      <vt:lpstr>FHSS Research Support Center</vt:lpstr>
      <vt:lpstr>Workshop Outline</vt:lpstr>
      <vt:lpstr>Stata Basics and Setup</vt:lpstr>
      <vt:lpstr>Stata Basics and Setup</vt:lpstr>
      <vt:lpstr>Stata Basics and Setup</vt:lpstr>
      <vt:lpstr>Stata Basics and Setup</vt:lpstr>
      <vt:lpstr>Data Import</vt:lpstr>
      <vt:lpstr>Data Import</vt:lpstr>
      <vt:lpstr>Managing Data</vt:lpstr>
      <vt:lpstr>Managing Data</vt:lpstr>
      <vt:lpstr>Managing Data</vt:lpstr>
      <vt:lpstr>Managing Data</vt:lpstr>
      <vt:lpstr>Questions?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Stata Workshop 1: Introduction</dc:title>
  <dc:creator>Grace Domine</dc:creator>
  <cp:lastModifiedBy>Grace Domine</cp:lastModifiedBy>
  <cp:revision>13</cp:revision>
  <dcterms:created xsi:type="dcterms:W3CDTF">2023-09-01T15:23:45Z</dcterms:created>
  <dcterms:modified xsi:type="dcterms:W3CDTF">2023-10-31T18:54:41Z</dcterms:modified>
</cp:coreProperties>
</file>