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4" r:id="rId3"/>
    <p:sldId id="257" r:id="rId4"/>
    <p:sldId id="258" r:id="rId5"/>
    <p:sldId id="272" r:id="rId6"/>
    <p:sldId id="260" r:id="rId7"/>
    <p:sldId id="259" r:id="rId8"/>
    <p:sldId id="266" r:id="rId9"/>
    <p:sldId id="262" r:id="rId10"/>
    <p:sldId id="265" r:id="rId11"/>
    <p:sldId id="267" r:id="rId12"/>
    <p:sldId id="268" r:id="rId13"/>
    <p:sldId id="271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8" autoAdjust="0"/>
    <p:restoredTop sz="59851" autoAdjust="0"/>
  </p:normalViewPr>
  <p:slideViewPr>
    <p:cSldViewPr snapToGrid="0">
      <p:cViewPr varScale="1">
        <p:scale>
          <a:sx n="50" d="100"/>
          <a:sy n="50" d="100"/>
        </p:scale>
        <p:origin x="48" y="372"/>
      </p:cViewPr>
      <p:guideLst/>
    </p:cSldViewPr>
  </p:slideViewPr>
  <p:outlineViewPr>
    <p:cViewPr>
      <p:scale>
        <a:sx n="33" d="100"/>
        <a:sy n="33" d="100"/>
      </p:scale>
      <p:origin x="0" y="-52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5" d="100"/>
        <a:sy n="95" d="100"/>
      </p:scale>
      <p:origin x="0" y="-2688"/>
    </p:cViewPr>
  </p:sorterViewPr>
  <p:notesViewPr>
    <p:cSldViewPr snapToGrid="0">
      <p:cViewPr varScale="1">
        <p:scale>
          <a:sx n="86" d="100"/>
          <a:sy n="86" d="100"/>
        </p:scale>
        <p:origin x="97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3E2B166-DBFA-51C5-FAC6-22E1CF8D09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92AD10-F39E-E520-3E87-DA7C2A21B0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87684-F18F-4F66-ACEE-1CB5E1C8E05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C10BDA-763A-9182-F060-02131974EB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A85E8-E43D-899C-06FB-B4AA96FB61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3ED33-24A6-40E9-82B7-A13DDC655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53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6A485-954A-4BCD-ABE1-FA116216429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F7375-FE37-4391-91A7-7F1D8263A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6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Make sure you’re in the right place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97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Generate </a:t>
            </a:r>
            <a:r>
              <a:rPr lang="en-US" dirty="0" err="1"/>
              <a:t>newVariable</a:t>
            </a:r>
            <a:r>
              <a:rPr lang="en-US" dirty="0"/>
              <a:t> of missing (gen </a:t>
            </a:r>
            <a:r>
              <a:rPr lang="en-US"/>
              <a:t>for values)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Show how to drop variable</a:t>
            </a:r>
          </a:p>
          <a:p>
            <a:pPr marL="228600" indent="-228600">
              <a:buAutoNum type="arabicPeriod"/>
            </a:pPr>
            <a:r>
              <a:rPr lang="en-US" dirty="0"/>
              <a:t>Show how to drop a specific observation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446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Replace</a:t>
            </a:r>
          </a:p>
          <a:p>
            <a:pPr marL="228600" indent="-228600">
              <a:buAutoNum type="arabicPeriod"/>
            </a:pPr>
            <a:r>
              <a:rPr lang="en-US" dirty="0"/>
              <a:t>Conditionals (use &amp; for “and” and | for “or”)</a:t>
            </a:r>
          </a:p>
          <a:p>
            <a:pPr marL="228600" indent="-228600">
              <a:buAutoNum type="arabicPeriod"/>
            </a:pPr>
            <a:r>
              <a:rPr lang="en-US" dirty="0"/>
              <a:t>= vs ==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09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Replace</a:t>
            </a:r>
          </a:p>
          <a:p>
            <a:pPr marL="228600" indent="-228600">
              <a:buAutoNum type="arabicPeriod"/>
            </a:pPr>
            <a:r>
              <a:rPr lang="en-US" dirty="0"/>
              <a:t>Conditionals</a:t>
            </a:r>
          </a:p>
          <a:p>
            <a:pPr marL="228600" indent="-228600">
              <a:buAutoNum type="arabicPeriod"/>
            </a:pPr>
            <a:r>
              <a:rPr lang="en-US" dirty="0"/>
              <a:t>= vs ==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347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Replace</a:t>
            </a:r>
          </a:p>
          <a:p>
            <a:pPr marL="228600" indent="-228600">
              <a:buAutoNum type="arabicPeriod"/>
            </a:pPr>
            <a:r>
              <a:rPr lang="en-US" dirty="0"/>
              <a:t>Conditionals</a:t>
            </a:r>
          </a:p>
          <a:p>
            <a:pPr marL="228600" indent="-228600">
              <a:buAutoNum type="arabicPeriod"/>
            </a:pPr>
            <a:r>
              <a:rPr lang="en-US" dirty="0"/>
              <a:t>= vs ==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17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Replace</a:t>
            </a:r>
          </a:p>
          <a:p>
            <a:pPr marL="228600" indent="-228600">
              <a:buAutoNum type="arabicPeriod"/>
            </a:pPr>
            <a:r>
              <a:rPr lang="en-US" dirty="0"/>
              <a:t>Conditionals</a:t>
            </a:r>
          </a:p>
          <a:p>
            <a:pPr marL="228600" indent="-228600">
              <a:buAutoNum type="arabicPeriod"/>
            </a:pPr>
            <a:r>
              <a:rPr lang="en-US" dirty="0"/>
              <a:t>= vs ==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45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58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Open Stata</a:t>
            </a:r>
          </a:p>
          <a:p>
            <a:pPr marL="228600" indent="-228600">
              <a:buAutoNum type="arabicPeriod"/>
            </a:pPr>
            <a:r>
              <a:rPr lang="en-US" dirty="0"/>
              <a:t>Things to note:</a:t>
            </a:r>
          </a:p>
          <a:p>
            <a:pPr marL="457200" lvl="1" indent="0">
              <a:buNone/>
            </a:pPr>
            <a:r>
              <a:rPr lang="en-US" dirty="0"/>
              <a:t>- This is the command/output window</a:t>
            </a:r>
          </a:p>
          <a:p>
            <a:pPr marL="457200" lvl="1" indent="0">
              <a:buNone/>
            </a:pPr>
            <a:r>
              <a:rPr lang="en-US" dirty="0"/>
              <a:t>- Command line – type “hi”</a:t>
            </a:r>
          </a:p>
          <a:p>
            <a:pPr marL="457200" lvl="1" indent="0">
              <a:buNone/>
            </a:pPr>
            <a:r>
              <a:rPr lang="en-US" dirty="0"/>
              <a:t>- Variable window to the right</a:t>
            </a:r>
          </a:p>
          <a:p>
            <a:pPr marL="457200" lvl="1" indent="0">
              <a:buNone/>
            </a:pPr>
            <a:r>
              <a:rPr lang="en-US" dirty="0"/>
              <a:t>- Data editor/browser – “browse” “edit” or the icons</a:t>
            </a:r>
          </a:p>
          <a:p>
            <a:pPr marL="457200" lvl="1" indent="0">
              <a:buNone/>
            </a:pPr>
            <a:r>
              <a:rPr lang="en-US" dirty="0"/>
              <a:t>- The buttons</a:t>
            </a:r>
          </a:p>
          <a:p>
            <a:pPr marL="457200" lvl="1" indent="0">
              <a:buNone/>
            </a:pPr>
            <a:r>
              <a:rPr lang="en-US" dirty="0"/>
              <a:t>- The file-edit menus</a:t>
            </a:r>
          </a:p>
          <a:p>
            <a:pPr marL="228600" indent="-228600">
              <a:buAutoNum type="arabicPeriod"/>
            </a:pPr>
            <a:r>
              <a:rPr lang="en-US" dirty="0"/>
              <a:t>Set up file-saving in Stata</a:t>
            </a:r>
          </a:p>
          <a:p>
            <a:pPr marL="228600" indent="-228600"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78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Open Stata</a:t>
            </a:r>
          </a:p>
          <a:p>
            <a:pPr marL="228600" indent="-228600">
              <a:buAutoNum type="arabicPeriod"/>
            </a:pPr>
            <a:r>
              <a:rPr lang="en-US" dirty="0"/>
              <a:t>Things to note:</a:t>
            </a:r>
          </a:p>
          <a:p>
            <a:pPr marL="457200" lvl="1" indent="0">
              <a:buNone/>
            </a:pPr>
            <a:r>
              <a:rPr lang="en-US" dirty="0"/>
              <a:t>- This is the command/output window</a:t>
            </a:r>
          </a:p>
          <a:p>
            <a:pPr marL="457200" lvl="1" indent="0">
              <a:buNone/>
            </a:pPr>
            <a:r>
              <a:rPr lang="en-US" dirty="0"/>
              <a:t>- Command line – type “hi”</a:t>
            </a:r>
          </a:p>
          <a:p>
            <a:pPr marL="457200" lvl="1" indent="0">
              <a:buNone/>
            </a:pPr>
            <a:r>
              <a:rPr lang="en-US" dirty="0"/>
              <a:t>- Variable window to the right</a:t>
            </a:r>
          </a:p>
          <a:p>
            <a:pPr marL="457200" lvl="1" indent="0">
              <a:buNone/>
            </a:pPr>
            <a:r>
              <a:rPr lang="en-US" dirty="0"/>
              <a:t>- Data editor/browser – “browse” “edit” or the icons</a:t>
            </a:r>
          </a:p>
          <a:p>
            <a:pPr marL="457200" lvl="1" indent="0">
              <a:buNone/>
            </a:pPr>
            <a:r>
              <a:rPr lang="en-US" dirty="0"/>
              <a:t>- The buttons</a:t>
            </a:r>
          </a:p>
          <a:p>
            <a:pPr marL="457200" lvl="1" indent="0">
              <a:buNone/>
            </a:pPr>
            <a:r>
              <a:rPr lang="en-US" dirty="0"/>
              <a:t>- The file-edit menus</a:t>
            </a:r>
          </a:p>
          <a:p>
            <a:pPr marL="228600" indent="-228600">
              <a:buAutoNum type="arabicPeriod"/>
            </a:pPr>
            <a:r>
              <a:rPr lang="en-US" dirty="0"/>
              <a:t>Set up file-saving in Stata</a:t>
            </a:r>
          </a:p>
          <a:p>
            <a:pPr marL="228600" indent="-228600"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01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Open Stata</a:t>
            </a:r>
          </a:p>
          <a:p>
            <a:pPr marL="228600" indent="-228600">
              <a:buAutoNum type="arabicPeriod"/>
            </a:pPr>
            <a:r>
              <a:rPr lang="en-US" dirty="0"/>
              <a:t>Things to note:</a:t>
            </a:r>
          </a:p>
          <a:p>
            <a:pPr marL="457200" lvl="1" indent="0">
              <a:buNone/>
            </a:pPr>
            <a:r>
              <a:rPr lang="en-US" dirty="0"/>
              <a:t>- This is the command/output window</a:t>
            </a:r>
          </a:p>
          <a:p>
            <a:pPr marL="457200" lvl="1" indent="0">
              <a:buNone/>
            </a:pPr>
            <a:r>
              <a:rPr lang="en-US" dirty="0"/>
              <a:t>- Command line – type “hi”</a:t>
            </a:r>
          </a:p>
          <a:p>
            <a:pPr marL="457200" lvl="1" indent="0">
              <a:buNone/>
            </a:pPr>
            <a:r>
              <a:rPr lang="en-US" dirty="0"/>
              <a:t>- Variable window to the right</a:t>
            </a:r>
          </a:p>
          <a:p>
            <a:pPr marL="457200" lvl="1" indent="0">
              <a:buNone/>
            </a:pPr>
            <a:r>
              <a:rPr lang="en-US" dirty="0"/>
              <a:t>- Data editor/browser – “browse” “edit” or the icons</a:t>
            </a:r>
          </a:p>
          <a:p>
            <a:pPr marL="457200" lvl="1" indent="0">
              <a:buNone/>
            </a:pPr>
            <a:r>
              <a:rPr lang="en-US" dirty="0"/>
              <a:t>- The buttons</a:t>
            </a:r>
          </a:p>
          <a:p>
            <a:pPr marL="457200" lvl="1" indent="0">
              <a:buNone/>
            </a:pPr>
            <a:r>
              <a:rPr lang="en-US" dirty="0"/>
              <a:t>- The file-edit menus</a:t>
            </a:r>
          </a:p>
          <a:p>
            <a:pPr marL="228600" indent="-228600">
              <a:buAutoNum type="arabicPeriod"/>
            </a:pPr>
            <a:r>
              <a:rPr lang="en-US" dirty="0"/>
              <a:t>Set up file-saving in Stata</a:t>
            </a:r>
          </a:p>
          <a:p>
            <a:pPr marL="228600" indent="-228600"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2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Open Stata</a:t>
            </a:r>
          </a:p>
          <a:p>
            <a:pPr marL="228600" indent="-228600">
              <a:buAutoNum type="arabicPeriod"/>
            </a:pPr>
            <a:r>
              <a:rPr lang="en-US" dirty="0"/>
              <a:t>Things to note:</a:t>
            </a:r>
          </a:p>
          <a:p>
            <a:pPr marL="457200" lvl="1" indent="0">
              <a:buNone/>
            </a:pPr>
            <a:r>
              <a:rPr lang="en-US" dirty="0"/>
              <a:t>- This is the command/output window</a:t>
            </a:r>
          </a:p>
          <a:p>
            <a:pPr marL="457200" lvl="1" indent="0">
              <a:buNone/>
            </a:pPr>
            <a:r>
              <a:rPr lang="en-US" dirty="0"/>
              <a:t>- Command line – type “hi”</a:t>
            </a:r>
          </a:p>
          <a:p>
            <a:pPr marL="457200" lvl="1" indent="0">
              <a:buNone/>
            </a:pPr>
            <a:r>
              <a:rPr lang="en-US" dirty="0"/>
              <a:t>- Variable window to the right</a:t>
            </a:r>
          </a:p>
          <a:p>
            <a:pPr marL="457200" lvl="1" indent="0">
              <a:buNone/>
            </a:pPr>
            <a:r>
              <a:rPr lang="en-US" dirty="0"/>
              <a:t>- Data editor/browser – “browse” “edit” or the icons</a:t>
            </a:r>
          </a:p>
          <a:p>
            <a:pPr marL="457200" lvl="1" indent="0">
              <a:buNone/>
            </a:pPr>
            <a:r>
              <a:rPr lang="en-US" dirty="0"/>
              <a:t>- The buttons</a:t>
            </a:r>
          </a:p>
          <a:p>
            <a:pPr marL="457200" lvl="1" indent="0">
              <a:buNone/>
            </a:pPr>
            <a:r>
              <a:rPr lang="en-US" dirty="0"/>
              <a:t>- The file-edit menus</a:t>
            </a:r>
          </a:p>
          <a:p>
            <a:pPr marL="228600" indent="-228600">
              <a:buAutoNum type="arabicPeriod"/>
            </a:pPr>
            <a:r>
              <a:rPr lang="en-US" dirty="0"/>
              <a:t>Set up file-saving in Stata</a:t>
            </a:r>
          </a:p>
          <a:p>
            <a:pPr marL="457200" lvl="1" indent="0">
              <a:buNone/>
            </a:pPr>
            <a:r>
              <a:rPr lang="en-US" dirty="0"/>
              <a:t>- When using Stata, you’ll want to be able to keep track of what you’ve done</a:t>
            </a:r>
          </a:p>
          <a:p>
            <a:pPr marL="457200" lvl="1" indent="0">
              <a:buNone/>
            </a:pPr>
            <a:r>
              <a:rPr lang="en-US" dirty="0"/>
              <a:t>- Even more, if you’re doing research, you’ll want to be able to replicate what you’re doing</a:t>
            </a:r>
          </a:p>
          <a:p>
            <a:pPr marL="457200" lvl="1" indent="0">
              <a:buNone/>
            </a:pPr>
            <a:r>
              <a:rPr lang="en-US" dirty="0"/>
              <a:t>- This is where do-file are handy and powerful – You can tell Stata to execute as much as you’d like in a .do file</a:t>
            </a:r>
          </a:p>
          <a:p>
            <a:pPr marL="457200" lvl="1" indent="0">
              <a:buNone/>
            </a:pPr>
            <a:r>
              <a:rPr lang="en-US" dirty="0"/>
              <a:t>- Show do-file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41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Let’s open up some data. I’ll open a Stata file first, then another format.</a:t>
            </a:r>
          </a:p>
          <a:p>
            <a:pPr marL="228600" indent="-228600">
              <a:buAutoNum type="arabicPeriod"/>
            </a:pPr>
            <a:r>
              <a:rPr lang="en-US" dirty="0"/>
              <a:t>Stata file, straightforward. Show data browser.</a:t>
            </a:r>
          </a:p>
          <a:p>
            <a:pPr marL="228600" indent="-228600">
              <a:buAutoNum type="arabicPeriod"/>
            </a:pPr>
            <a:r>
              <a:rPr lang="en-US" dirty="0"/>
              <a:t>.csv file – menu pops up</a:t>
            </a:r>
          </a:p>
          <a:p>
            <a:pPr marL="0" indent="0">
              <a:buNone/>
            </a:pPr>
            <a:r>
              <a:rPr lang="en-US" dirty="0"/>
              <a:t>	- Select the file to import</a:t>
            </a:r>
          </a:p>
          <a:p>
            <a:pPr marL="0" indent="0">
              <a:buNone/>
            </a:pPr>
            <a:r>
              <a:rPr lang="en-US" dirty="0"/>
              <a:t>	- Select any options if you know something about your data</a:t>
            </a:r>
          </a:p>
          <a:p>
            <a:pPr marL="0" indent="0">
              <a:buNone/>
            </a:pPr>
            <a:r>
              <a:rPr lang="en-US" dirty="0"/>
              <a:t>	- Then click OK</a:t>
            </a:r>
          </a:p>
          <a:p>
            <a:pPr marL="0" indent="0">
              <a:buNone/>
            </a:pPr>
            <a:r>
              <a:rPr lang="en-US" dirty="0"/>
              <a:t>	- Note: because we had already opened data in memory, Stata will remove the previous dataset we opened</a:t>
            </a:r>
          </a:p>
          <a:p>
            <a:pPr marL="0" indent="0">
              <a:buNone/>
            </a:pPr>
            <a:r>
              <a:rPr lang="en-US" dirty="0"/>
              <a:t>	- Show data browser.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05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Open up some data. Try a Stata file first, then another format.</a:t>
            </a:r>
          </a:p>
          <a:p>
            <a:pPr marL="228600" indent="-228600">
              <a:buAutoNum type="arabicPeriod"/>
            </a:pPr>
            <a:r>
              <a:rPr lang="en-US" dirty="0"/>
              <a:t>Stata file, straightforward. Show data browser.</a:t>
            </a:r>
          </a:p>
          <a:p>
            <a:pPr marL="228600" indent="-228600">
              <a:buAutoNum type="arabicPeriod"/>
            </a:pPr>
            <a:r>
              <a:rPr lang="en-US" dirty="0"/>
              <a:t>.csv file – menu pops up</a:t>
            </a:r>
          </a:p>
          <a:p>
            <a:pPr marL="0" indent="0">
              <a:buNone/>
            </a:pPr>
            <a:r>
              <a:rPr lang="en-US" dirty="0"/>
              <a:t>	- Select the file to import</a:t>
            </a:r>
          </a:p>
          <a:p>
            <a:pPr marL="0" indent="0">
              <a:buNone/>
            </a:pPr>
            <a:r>
              <a:rPr lang="en-US" dirty="0"/>
              <a:t>	- Select any options if you know something about your data</a:t>
            </a:r>
          </a:p>
          <a:p>
            <a:pPr marL="0" indent="0">
              <a:buNone/>
            </a:pPr>
            <a:r>
              <a:rPr lang="en-US" dirty="0"/>
              <a:t>	- Then click OK</a:t>
            </a:r>
          </a:p>
          <a:p>
            <a:pPr marL="0" indent="0">
              <a:buNone/>
            </a:pPr>
            <a:r>
              <a:rPr lang="en-US" dirty="0"/>
              <a:t>	- Note: because we had already opened data in memory, Stata will remove the previous dataset we opened</a:t>
            </a:r>
          </a:p>
          <a:p>
            <a:pPr marL="0" indent="0">
              <a:buNone/>
            </a:pPr>
            <a:r>
              <a:rPr lang="en-US" dirty="0"/>
              <a:t>	- Show data browser.</a:t>
            </a:r>
          </a:p>
          <a:p>
            <a:pPr marL="0" indent="0">
              <a:buNone/>
            </a:pPr>
            <a:r>
              <a:rPr lang="en-US" dirty="0"/>
              <a:t>4. Data types</a:t>
            </a:r>
          </a:p>
          <a:p>
            <a:pPr marL="0" indent="0">
              <a:buNone/>
            </a:pPr>
            <a:r>
              <a:rPr lang="en-US" dirty="0"/>
              <a:t>	- If we open up Stata, we can explore these data types</a:t>
            </a:r>
          </a:p>
          <a:p>
            <a:pPr marL="0" indent="0">
              <a:buNone/>
            </a:pPr>
            <a:r>
              <a:rPr lang="en-US" dirty="0"/>
              <a:t>	- Let’s go back to our csv file we opened up</a:t>
            </a:r>
          </a:p>
          <a:p>
            <a:pPr marL="0" indent="0">
              <a:buNone/>
            </a:pPr>
            <a:r>
              <a:rPr lang="en-US" dirty="0"/>
              <a:t>	- edit/browse</a:t>
            </a:r>
          </a:p>
          <a:p>
            <a:pPr marL="0" indent="0">
              <a:buNone/>
            </a:pPr>
            <a:r>
              <a:rPr lang="en-US" dirty="0"/>
              <a:t>	- Let’s notice that the names are in red – the differing colors of the variables will tell us something about storage types</a:t>
            </a:r>
          </a:p>
          <a:p>
            <a:pPr marL="0" indent="0">
              <a:buNone/>
            </a:pPr>
            <a:r>
              <a:rPr lang="en-US" dirty="0"/>
              <a:t>	- To double check: look at variable properties</a:t>
            </a:r>
          </a:p>
          <a:p>
            <a:pPr marL="0" indent="0">
              <a:buNone/>
            </a:pPr>
            <a:r>
              <a:rPr lang="en-US" dirty="0"/>
              <a:t>	-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57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Once data is loaded in Stata – what next?</a:t>
            </a:r>
          </a:p>
          <a:p>
            <a:pPr marL="685800" lvl="1" indent="-228600">
              <a:buAutoNum type="arabicPeriod"/>
            </a:pPr>
            <a:r>
              <a:rPr lang="en-US" dirty="0"/>
              <a:t>Organizing your data</a:t>
            </a:r>
          </a:p>
          <a:p>
            <a:pPr marL="457200" lvl="1" indent="0">
              <a:buNone/>
            </a:pPr>
            <a:r>
              <a:rPr lang="en-US" dirty="0"/>
              <a:t>	- rename examples (2 ways)</a:t>
            </a:r>
          </a:p>
          <a:p>
            <a:pPr marL="457200" lvl="1" indent="0">
              <a:buNone/>
            </a:pPr>
            <a:r>
              <a:rPr lang="en-US" dirty="0"/>
              <a:t>	- order</a:t>
            </a:r>
          </a:p>
          <a:p>
            <a:pPr marL="457200" lvl="1" indent="0">
              <a:buNone/>
            </a:pPr>
            <a:r>
              <a:rPr lang="en-US" dirty="0"/>
              <a:t>	- label variables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/>
              <a:t>- value labels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F7375-FE37-4391-91A7-7F1D8263A9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28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F4E480B-94D6-46F9-A2B6-B98D311FDC19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183CDE-91A1-40C3-8E80-66F89E1C2D5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6756515-F9AA-46BD-8DD2-AA15BA492A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BA365E2-8B71-408B-9092-0104216AC7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EDB8D7A-1BF6-4CDB-B93A-7736955F504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AACD774-5167-46C7-8A62-6E2FE4BE9469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6E0F2D8-452E-48F9-9912-C47EAEAE180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1FBBF95-430B-427C-A6E8-DB899217FC00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EE64698-3ED2-4395-B7FC-65248E437E0A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E20B1E1-CE09-4C2A-A3FB-DB8026C54E9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CB2405B-A907-48B3-906A-FB3573C0B28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6DC8E2D9-6729-4614-8667-C1016D3182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EEBB1-1A1F-4A2C-B805-719CF98F6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540000"/>
            <a:ext cx="11090273" cy="3798000"/>
          </a:xfrm>
        </p:spPr>
        <p:txBody>
          <a:bodyPr anchor="b"/>
          <a:lstStyle>
            <a:lvl1pPr algn="l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6CC87B-ED2D-4303-BD40-E7AF14C03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4508500"/>
            <a:ext cx="7345362" cy="1800224"/>
          </a:xfrm>
        </p:spPr>
        <p:txBody>
          <a:bodyPr/>
          <a:lstStyle>
            <a:lvl1pPr marL="0" indent="0" algn="l">
              <a:buNone/>
              <a:defRPr sz="16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880B4-5679-491C-963F-EC47B048C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65D6D-3F98-4BE8-A069-B96409902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CD51D-8E06-4959-88C9-647415079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54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C461672-F18A-4768-9850-0531FD3720BA}"/>
              </a:ext>
            </a:extLst>
          </p:cNvPr>
          <p:cNvGrpSpPr/>
          <p:nvPr/>
        </p:nvGrpSpPr>
        <p:grpSpPr>
          <a:xfrm rot="10800000">
            <a:off x="5921828" y="2876440"/>
            <a:ext cx="6270171" cy="3981559"/>
            <a:chOff x="0" y="0"/>
            <a:chExt cx="1080000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FA73898-D78C-45F9-AFC1-2AB16F6725C2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FC423E3-700B-43D6-A2CB-F3C871632C20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F05B2A-1EC7-4131-B899-C7ECB9A502EB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0" y="-1"/>
            <a:ext cx="9361714" cy="4680857"/>
            <a:chOff x="0" y="0"/>
            <a:chExt cx="2880000" cy="144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7711D4C-4FFE-4151-B53D-60890F0F5827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9D6393-413D-4151-BC2C-43161BE4A799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A96370B9-6459-4B05-9A8B-A9E7FA8966CD}"/>
              </a:ext>
            </a:extLst>
          </p:cNvPr>
          <p:cNvSpPr>
            <a:spLocks noChangeAspect="1"/>
          </p:cNvSpPr>
          <p:nvPr/>
        </p:nvSpPr>
        <p:spPr>
          <a:xfrm rot="10800000">
            <a:off x="8430794" y="3096793"/>
            <a:ext cx="3761205" cy="37612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3AC0C6-74C3-4E55-AA42-A9F1A4B1B210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2C27A4-86D3-4C83-8022-E37A8672A99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F1FF59-E1BE-4475-953B-5BF6FBC10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090273" cy="18002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F1F045-44C5-4165-A640-4E4D33A595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0000" y="2528887"/>
            <a:ext cx="11090276" cy="3779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7047A-D05B-44E9-A240-BDB881C42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CB2E8-A68D-478D-A728-C9612848C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E4F1D-3280-4DB5-B2E0-DA7F1071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3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C627D45-FE54-49FF-A37F-6206993AEFD8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8" name="Rectangle 7">
              <a:extLst>
                <a:ext uri="{FF2B5EF4-FFF2-40B4-BE49-F238E27FC236}">
                  <a16:creationId xmlns:a16="http://schemas.microsoft.com/office/drawing/2014/main" id="{879CEFA6-CCA5-4FEF-B53D-E74B1E67E9C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CFCD768-2100-4B20-87EF-9F92EFBD8F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D1B599-DFF1-4E00-9EAE-EE32BD7B4860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0FCF7F6-290B-4DE7-BA60-863CBF95C2AF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9358AB-E1C9-402B-9F3F-28B4F50DAC6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78C24EC-8C5D-4A7E-9D57-C752E0DC94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6C0B30A-4855-4424-B3A8-AC110CA8356F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C119EB9-1A9A-45A4-AE16-9968A70C5C35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A5B7B85-4DC3-4343-B734-4852DD5DF033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3F3733E-DBA5-4A25-9315-B7A1A5E7A1FF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AAB30D07-BE85-45CD-8055-8C57B00E295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7FFCCA-9DBF-4E0A-BDC6-F7B8F39BD7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12238" y="539999"/>
            <a:ext cx="2628900" cy="57687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1F1B23-21CD-4A3B-938B-5502019A1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50863" y="539999"/>
            <a:ext cx="8245475" cy="57687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9C884-5A98-4C01-BB89-098AC6966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4D22-9CD7-4FC6-9444-21948246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ECC14-D66C-401A-A0C9-DFCA5533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0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67416F32-9D98-4340-82E8-E90CE00AD2AC}"/>
              </a:ext>
            </a:extLst>
          </p:cNvPr>
          <p:cNvGrpSpPr/>
          <p:nvPr/>
        </p:nvGrpSpPr>
        <p:grpSpPr>
          <a:xfrm flipV="1">
            <a:off x="0" y="-1"/>
            <a:ext cx="12191999" cy="6861601"/>
            <a:chOff x="0" y="-1"/>
            <a:chExt cx="12191999" cy="686160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6375AB4-82BB-418F-A50F-6180F68724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FDD54B2-4A3F-4BFE-8FF0-82CA73F4AE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0280" y="2148106"/>
              <a:ext cx="4320000" cy="4320000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0876F96-77AB-4E72-B1D2-FA45F4E3C0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6347046" cy="6347046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B08A2E9-6518-449E-940B-8518A1D850BB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0" y="-1"/>
              <a:ext cx="10800000" cy="6858000"/>
              <a:chOff x="2328000" y="0"/>
              <a:chExt cx="2880000" cy="144000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0A86BE0-76B3-4EA0-BA2D-05266013A814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BA13564-810C-4398-AA63-67B020811FCB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555E1EF-6216-47FA-BBCA-7C0C8C2DAB8C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6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D8D85657-6A77-4466-887F-EE948B9CD2B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D35498-B0C3-40BD-9407-6D0C0587E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2F85E-0893-4D8C-816A-5193CC6DC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0000">
              <a:defRPr/>
            </a:lvl1pPr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46A9C-9655-49F5-85B3-A8A37F4F5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F896C-71D7-487F-A1B9-CBBE6DF4D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228E8-7B8A-4153-BEB2-BD5A69F25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1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E54407D-DBA4-414C-ACA5-30D7B87C652B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D518BC-8E44-4DAA-A8B9-2CFBD91DCDCD}"/>
                </a:ext>
              </a:extLst>
            </p:cNvPr>
            <p:cNvSpPr/>
            <p:nvPr/>
          </p:nvSpPr>
          <p:spPr>
            <a:xfrm rot="10800000" flipH="1">
              <a:off x="0" y="2019649"/>
              <a:ext cx="4838350" cy="483835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67C3660-39CD-431D-8E64-37508FFEAC9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603875" y="0"/>
              <a:ext cx="6521820" cy="3260910"/>
              <a:chOff x="0" y="0"/>
              <a:chExt cx="2880000" cy="1440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4CCE569-E461-438A-A235-B96A542AF82F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3F9DF1F-1F74-476C-AD41-22AC3F8A65A0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BE49ED5-9713-43D1-AE9E-3F9FE557407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1A2854-1482-4441-85EA-D7B9F3EF56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4887" y="2538000"/>
              <a:ext cx="4320000" cy="4320000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ED36A6D-894D-44DA-851C-345A414F3F6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36F1DF-CD42-4695-A7D0-2F5B19305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7345362" cy="5768725"/>
          </a:xfrm>
        </p:spPr>
        <p:txBody>
          <a:bodyPr anchor="t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549160-0F86-4FCA-8718-6980E99C7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75612" y="540000"/>
            <a:ext cx="3565523" cy="5768725"/>
          </a:xfrm>
        </p:spPr>
        <p:txBody>
          <a:bodyPr anchor="t"/>
          <a:lstStyle>
            <a:lvl1pPr marL="0" indent="0">
              <a:buNone/>
              <a:defRPr sz="18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C6CBB-DABA-4F2E-8574-46747E15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86BC-9ECC-439C-BF2E-F0B7EF193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42552-C4C9-44EE-B7CB-5A652393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91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5774299-531D-4CAC-881D-7EB68BC99FCC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9" name="Rectangle 8">
              <a:extLst>
                <a:ext uri="{FF2B5EF4-FFF2-40B4-BE49-F238E27FC236}">
                  <a16:creationId xmlns:a16="http://schemas.microsoft.com/office/drawing/2014/main" id="{A17676CF-DDCC-48C1-AC68-CDA0B9E47FD8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052D363-F6F5-455B-A2F2-A12B30CEE5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0C396B8-00CA-4AE9-A0A5-B4E2B2A2AC07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6660166-3107-4058-A259-59B0527306BD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2BE934E-3063-4D0F-AFDE-68D58D336CB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39660FA-744A-4CB3-9BED-C59793E3BF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E313EEC-733B-4019-8A0B-3FA768B8DB7A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21FE91F-780C-4ABD-ADE8-0EFDB7196A10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09EA389-EE78-4475-A390-5EDED23C2D6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E492A94-8867-4C62-9D40-4023C41E0AF8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3DAD7C5-BA12-4557-8BC4-72C69B0D59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412EC-56C0-4009-B2E3-D63F9EECB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5" cy="1209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0C84F-F3B7-4BF4-A328-BCF5ADD32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919CD5-DBB4-4749-980D-B5B40ECB6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5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CFC378-6572-43DF-8344-59DE8122C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67A14-246A-4DDF-865C-68F6E1690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74B6D-E110-478C-94B9-2F8199E5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85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130F7E5-A40E-4C9C-8E4F-3935B9182C4A}"/>
              </a:ext>
            </a:extLst>
          </p:cNvPr>
          <p:cNvGrpSpPr/>
          <p:nvPr/>
        </p:nvGrpSpPr>
        <p:grpSpPr>
          <a:xfrm>
            <a:off x="0" y="-2"/>
            <a:ext cx="12191999" cy="6858001"/>
            <a:chOff x="0" y="-2"/>
            <a:chExt cx="12191999" cy="685800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E67B504-02A7-4203-87D0-07D333D71917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1158F3-E1C3-400D-8505-628DB94365CE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AEADDCE-3295-4F24-8700-C93B5457C2B7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F95C76A-5429-458C-BC9D-E1053EF7B84F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D0E8A42-259A-43FA-B284-B459D736409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900B4F1-619C-4C0E-B749-1843F22C946A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E6F70BB-DCCC-4CF0-B5BB-95A965A99947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3E6C50C-C1DA-44E1-B254-3B7228879DCD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FC6EEED-A40A-4D1C-BE6B-11DD62770607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27FF3FB-FDFC-4659-A7D6-ABED74010E82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1548ED5-6668-4672-88DC-40E92508ACA2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75AE1B2-E73F-4E6E-AAFB-FB1C02684D3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750F2D6-C0E1-4AFE-AB87-083292737609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4ECC0D66-F2BE-4BF4-87F6-CE618B5C89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0BCA11-08C2-4C9A-B0A3-31C9051C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3" cy="1210396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2CEB0-C969-40EA-A5E2-8D875E28A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929783"/>
            <a:ext cx="5448052" cy="792161"/>
          </a:xfrm>
        </p:spPr>
        <p:txBody>
          <a:bodyPr anchor="b"/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F41A6-112E-4305-A0BA-6E119A77A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C672C5-31B9-443B-8DEE-5523646891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3949" y="1929782"/>
            <a:ext cx="5437187" cy="792000"/>
          </a:xfrm>
        </p:spPr>
        <p:txBody>
          <a:bodyPr anchor="b"/>
          <a:lstStyle>
            <a:lvl1pPr marL="0" indent="0">
              <a:buNone/>
              <a:defRPr sz="1600" b="0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D18B9D-8B21-4249-A3AD-8FBE48F0F5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0395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B60881-13B2-4064-84FB-6D071F36C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9FCE5D-D5EF-485D-97FA-2614FF964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F204FC-4F66-417C-8E4B-74772ED05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6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521FD20-B9D4-4FD1-9AAD-F4157555AD62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7477A35-8424-45D6-A66E-8ACFA6C405B5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BFBA1CE-E9AC-40C0-A7F9-E5671F5FEF9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C2729A-59F8-46A4-9AAA-7665E5966E2D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3EBBB96-590D-4704-87AD-A00AE2424DE8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89BAB7D-5298-40B9-910B-136D0C6A9934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F323EA00-E168-4864-883B-358A7CDF9153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4F2DFA-2F27-43FB-B08C-0787FA44B0D1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750354-CD8D-4A3B-A7AC-04622BCB049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3ED3C6-DA43-4D1C-9056-407A4FB1C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6"/>
            <a:ext cx="11090275" cy="5759450"/>
          </a:xfrm>
        </p:spPr>
        <p:txBody>
          <a:bodyPr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CEB41-E921-45ED-951A-861E31E01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6B422D-769C-4E63-8763-ABBB88500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8FB6F-2D68-40C0-B628-142011F3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0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ED88E92-14F3-4B58-9E48-1D79E139A89E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6466AE7-32B6-4334-AF41-B9387E6726C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9C09F8-90CD-443F-9AA1-D08C56A605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7304AB-BE7D-45AC-A876-4A24543AE5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E11922B-DDB3-46D7-B1BD-C1CCDB3C42E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580F8F6-E662-4BCD-AC9C-7E5DDBD5A773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A333FE5-ADB0-48EE-A1A6-9AA36DA343A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B09CD4F-6DF4-48AA-BD35-23E3F2A643F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2223219-ACCC-42F2-A1B4-E3C8C8AB12A4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510B0E9-9BA0-4357-9E04-554C19BAAC89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F06DA80-525A-4C9E-A441-50630AA772A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841E027-8E53-4FEB-8605-2124D85731C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D871A2-AE80-4408-AA95-DC60D132E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D122A1-7B97-4979-B319-1CE0A4A49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09A76-7DCD-477A-A6BA-EEA63FF94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6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D5C0F5C-A529-490C-8941-78F10C6A00D3}"/>
              </a:ext>
            </a:extLst>
          </p:cNvPr>
          <p:cNvGrpSpPr/>
          <p:nvPr/>
        </p:nvGrpSpPr>
        <p:grpSpPr>
          <a:xfrm flipH="1">
            <a:off x="0" y="0"/>
            <a:ext cx="12191999" cy="6858001"/>
            <a:chOff x="0" y="-2"/>
            <a:chExt cx="12191999" cy="68580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A8D739-B942-4545-9459-A6CAF0444D1F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BB38CCA-110B-4404-9363-BFFA76C096D2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223FE99-C58F-4A56-8F8E-2942FF74E4BD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BBD4511-8AB6-4BD3-8410-7FB3EC8D42B2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A8CA067-2248-4BD3-B56E-2C014AEB2273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C017B9B-2727-4255-8F80-9D4C2A5AE297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93C5F16-BC47-4707-B6B7-DC5262ACDC51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88FE13-0734-4BB3-B4D1-7C53A194DA84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C9B7EF7-1EDF-4AC7-8E40-C2801783AC85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25CA0A0-9A3F-498E-983D-B3285EF5AD9A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5171814-E4F0-44B5-BC3F-588512210991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E666ACD-EB1C-4732-971B-C3B26061DB8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A4E213B-7F96-44C1-90B3-B72E9387BF73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FE392AA-35E5-40E5-9309-284A0C54106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A8188C-9713-46E1-AA5C-C84FE515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192CC-893A-4A84-A7E9-F389D83F0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2400" y="540000"/>
            <a:ext cx="6408736" cy="5759450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CC7765-7D44-43DD-A1DF-419D3E1C62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3536950"/>
            <a:ext cx="4511426" cy="2771775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36875-AFB0-4905-8C9E-A72B4F597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437ABF-7E70-4E45-A67B-C503BF18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016CA-2983-47BF-BA09-2130A40C8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49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97E00A2-2906-4C97-9D1F-C789D3ADD373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9CE8EF9-87D6-47FD-B7D3-2D48D8E48AC3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784998E-9D37-4D0D-889A-C67531E5295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B575B0B-C502-438E-967C-64D268031426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FC29931-00EB-4F74-BE4C-172A4C282A26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89B4C87-FDD3-406D-BE06-3ABF69905E03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D817A89-A0E1-4190-90AE-0571E6CE8FC6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FD20388-C666-4992-920D-5F034214950C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AB0CC3-A07E-43B8-9B34-0A67C1806D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1800A6-9706-4B81-B957-C950A5F77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17652B-AA0D-4574-AF1D-7F7442D84B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32400" y="549275"/>
            <a:ext cx="6408736" cy="57594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19547-D24B-4BD1-8C26-318450B17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9999" y="3536950"/>
            <a:ext cx="4511425" cy="2771774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3A22E6-7E01-4547-8555-B2C197543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F6BEC-98F3-43FE-BA9B-B046D8917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FAF54-57F0-46F9-A1BA-B554E1401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01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749C77-AA3A-4DA0-9E20-32FCD2B8B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809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DC81A-9B5E-4A92-AA7B-3D750F95F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2528887"/>
            <a:ext cx="11101136" cy="377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B8083-48FB-4D6A-B77A-262FE3E23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314400"/>
            <a:ext cx="7350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00" baseline="0">
                <a:solidFill>
                  <a:schemeClr val="tx1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DA5BD-F7C8-4883-81D1-EF1F6F00EF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75613" y="6314400"/>
            <a:ext cx="2623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none" spc="100" baseline="0">
                <a:solidFill>
                  <a:schemeClr val="tx1"/>
                </a:solidFill>
              </a:defRPr>
            </a:lvl1pPr>
          </a:lstStyle>
          <a:p>
            <a:pPr algn="r"/>
            <a:fld id="{7CF0BCE0-945C-4FDF-95A1-2149B1FF5B83}" type="datetimeFigureOut">
              <a:rPr lang="en-US" smtClean="0"/>
              <a:pPr algn="r"/>
              <a:t>10/31/2023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8FEDB-2614-400B-9C19-0F4D448D9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3899" y="6314400"/>
            <a:ext cx="757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4CD77608-3819-479B-BB98-C216BA724EFE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789634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01" r:id="rId5"/>
    <p:sldLayoutId id="2147483706" r:id="rId6"/>
    <p:sldLayoutId id="2147483702" r:id="rId7"/>
    <p:sldLayoutId id="2147483703" r:id="rId8"/>
    <p:sldLayoutId id="2147483704" r:id="rId9"/>
    <p:sldLayoutId id="2147483705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C51935E-4A08-4AE4-8E13-F40CD3C4F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AD9ACE-5137-8FCE-996F-B9D581AD9E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540000"/>
            <a:ext cx="5437187" cy="4792050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Stata Workshop 1: 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E198F-1D0E-BEDD-73C6-E174FDBF9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4" y="5516562"/>
            <a:ext cx="5024746" cy="796311"/>
          </a:xfrm>
        </p:spPr>
        <p:txBody>
          <a:bodyPr anchor="b">
            <a:normAutofit/>
          </a:bodyPr>
          <a:lstStyle/>
          <a:p>
            <a:r>
              <a:rPr lang="en-US" dirty="0"/>
              <a:t>FHSS Research Support Center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7014575-F0CE-4EAB-917E-3325411BA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925125" y="3600"/>
            <a:ext cx="7266875" cy="6854400"/>
            <a:chOff x="4925125" y="3600"/>
            <a:chExt cx="7266875" cy="68544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DB3702B-264B-4A16-B3FF-E2B1366D5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25125" y="1098000"/>
              <a:ext cx="5760000" cy="57600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2A33E2F-6DB3-47D1-B577-F0D4289E8A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05686" y="65314"/>
              <a:ext cx="4320000" cy="4320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4F24FF8-D392-412B-AB34-A7D89311B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37600" y="3600"/>
              <a:ext cx="6854400" cy="6854400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Picture 3" descr="Triangular abstract background">
            <a:extLst>
              <a:ext uri="{FF2B5EF4-FFF2-40B4-BE49-F238E27FC236}">
                <a16:creationId xmlns:a16="http://schemas.microsoft.com/office/drawing/2014/main" id="{6D5C971F-6924-5AA5-237C-5DB7229366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44" r="20005" b="-2"/>
          <a:stretch/>
        </p:blipFill>
        <p:spPr>
          <a:xfrm>
            <a:off x="4896763" y="-1"/>
            <a:ext cx="6858000" cy="6858000"/>
          </a:xfrm>
          <a:custGeom>
            <a:avLst/>
            <a:gdLst/>
            <a:ahLst/>
            <a:cxnLst/>
            <a:rect l="l" t="t" r="r" b="b"/>
            <a:pathLst>
              <a:path w="6858000" h="6858000">
                <a:moveTo>
                  <a:pt x="3429001" y="0"/>
                </a:moveTo>
                <a:cubicBezTo>
                  <a:pt x="5322784" y="0"/>
                  <a:pt x="6858000" y="1535216"/>
                  <a:pt x="6858000" y="3429001"/>
                </a:cubicBezTo>
                <a:cubicBezTo>
                  <a:pt x="6858000" y="5322785"/>
                  <a:pt x="5322784" y="6858000"/>
                  <a:pt x="3429001" y="6858000"/>
                </a:cubicBezTo>
                <a:cubicBezTo>
                  <a:pt x="1535216" y="6858000"/>
                  <a:pt x="0" y="5322785"/>
                  <a:pt x="0" y="3429001"/>
                </a:cubicBezTo>
                <a:cubicBezTo>
                  <a:pt x="0" y="1535216"/>
                  <a:pt x="1535216" y="0"/>
                  <a:pt x="3429001" y="0"/>
                </a:cubicBezTo>
                <a:close/>
              </a:path>
            </a:pathLst>
          </a:custGeom>
          <a:effectLst>
            <a:softEdge rad="1016000"/>
          </a:effectLst>
        </p:spPr>
      </p:pic>
    </p:spTree>
    <p:extLst>
      <p:ext uri="{BB962C8B-B14F-4D97-AF65-F5344CB8AC3E}">
        <p14:creationId xmlns:p14="http://schemas.microsoft.com/office/powerpoint/2010/main" val="2377540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9255"/>
          </a:xfrm>
        </p:spPr>
        <p:txBody>
          <a:bodyPr/>
          <a:lstStyle/>
          <a:p>
            <a:r>
              <a:rPr lang="en-US" dirty="0"/>
              <a:t>Managing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0820-B8FD-C893-5287-7804BA6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9255"/>
            <a:ext cx="10558924" cy="4779469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comes next?</a:t>
            </a:r>
          </a:p>
          <a:p>
            <a:pPr marL="0" indent="0">
              <a:buNone/>
            </a:pPr>
            <a:r>
              <a:rPr lang="en-US" sz="3200" dirty="0"/>
              <a:t>- Organizing data</a:t>
            </a:r>
          </a:p>
          <a:p>
            <a:pPr marL="0" indent="0">
              <a:buNone/>
            </a:pPr>
            <a:r>
              <a:rPr lang="en-US" sz="3200" dirty="0"/>
              <a:t>	Commands: Rename, Order</a:t>
            </a:r>
          </a:p>
          <a:p>
            <a:pPr marL="0" indent="0">
              <a:buNone/>
            </a:pPr>
            <a:endParaRPr lang="en-US" sz="32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33596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9255"/>
          </a:xfrm>
        </p:spPr>
        <p:txBody>
          <a:bodyPr/>
          <a:lstStyle/>
          <a:p>
            <a:r>
              <a:rPr lang="en-US" dirty="0"/>
              <a:t>Managing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0820-B8FD-C893-5287-7804BA6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9255"/>
            <a:ext cx="10558924" cy="4779469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comes next?</a:t>
            </a:r>
          </a:p>
          <a:p>
            <a:pPr marL="0" indent="0">
              <a:buNone/>
            </a:pPr>
            <a:r>
              <a:rPr lang="en-US" sz="3200" dirty="0"/>
              <a:t>- Creating and deleting variables</a:t>
            </a:r>
          </a:p>
          <a:p>
            <a:pPr marL="0" indent="0">
              <a:buNone/>
            </a:pPr>
            <a:r>
              <a:rPr lang="en-US" sz="3200" dirty="0"/>
              <a:t>- Labeling</a:t>
            </a:r>
          </a:p>
          <a:p>
            <a:pPr marL="0" indent="0">
              <a:buNone/>
            </a:pPr>
            <a:endParaRPr lang="en-US" sz="32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87180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9255"/>
          </a:xfrm>
        </p:spPr>
        <p:txBody>
          <a:bodyPr/>
          <a:lstStyle/>
          <a:p>
            <a:r>
              <a:rPr lang="en-US" dirty="0"/>
              <a:t>Managing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0820-B8FD-C893-5287-7804BA6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9255"/>
            <a:ext cx="10558924" cy="4779469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comes next?</a:t>
            </a:r>
          </a:p>
          <a:p>
            <a:pPr marL="0" indent="0">
              <a:buNone/>
            </a:pPr>
            <a:r>
              <a:rPr lang="en-US" sz="3200" dirty="0"/>
              <a:t>- Recoding variables</a:t>
            </a:r>
          </a:p>
          <a:p>
            <a:pPr marL="0" indent="0">
              <a:buNone/>
            </a:pPr>
            <a:r>
              <a:rPr lang="en-US" sz="3200" dirty="0"/>
              <a:t>- Conditionals</a:t>
            </a:r>
          </a:p>
          <a:p>
            <a:pPr marL="0" indent="0">
              <a:buNone/>
            </a:pPr>
            <a:r>
              <a:rPr lang="en-US" sz="3200" dirty="0"/>
              <a:t>- “=“ versus “==“</a:t>
            </a:r>
          </a:p>
          <a:p>
            <a:pPr marL="0" indent="0">
              <a:buNone/>
            </a:pPr>
            <a:endParaRPr lang="en-US" sz="32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4545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9255"/>
          </a:xfrm>
        </p:spPr>
        <p:txBody>
          <a:bodyPr/>
          <a:lstStyle/>
          <a:p>
            <a:r>
              <a:rPr lang="en-US" dirty="0"/>
              <a:t>Managing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0820-B8FD-C893-5287-7804BA6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9255"/>
            <a:ext cx="10558924" cy="4779469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comes next?</a:t>
            </a:r>
          </a:p>
          <a:p>
            <a:pPr marL="0" indent="0">
              <a:buNone/>
            </a:pPr>
            <a:r>
              <a:rPr lang="en-US" sz="3200" dirty="0"/>
              <a:t>- Recoding variables</a:t>
            </a:r>
          </a:p>
          <a:p>
            <a:pPr marL="0" indent="0">
              <a:buNone/>
            </a:pPr>
            <a:endParaRPr lang="en-US" sz="32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6589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9255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0820-B8FD-C893-5287-7804BA6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9255"/>
            <a:ext cx="10558924" cy="4779469"/>
          </a:xfrm>
        </p:spPr>
        <p:txBody>
          <a:bodyPr/>
          <a:lstStyle/>
          <a:p>
            <a:pPr marL="0" indent="0">
              <a:buNone/>
            </a:pPr>
            <a:endParaRPr lang="en-US" sz="32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48894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9255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0820-B8FD-C893-5287-7804BA6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9255"/>
            <a:ext cx="10558924" cy="4779469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Come to KMBL 116/115 for any questions </a:t>
            </a:r>
            <a:r>
              <a:rPr lang="en-US" sz="3200">
                <a:cs typeface="Courier New" panose="02070309020205020404" pitchFamily="49" charset="0"/>
              </a:rPr>
              <a:t>or help!</a:t>
            </a:r>
            <a:endParaRPr lang="en-US" sz="3200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28472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BA10581-08F2-4D9E-8CB4-07ECFEE95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9E2092A-4250-4BDD-AC6C-CA57E30DD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7266875" cy="6858000"/>
            <a:chOff x="0" y="0"/>
            <a:chExt cx="7266875" cy="68580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A1EE7D2-EB27-4C6C-8E54-CBCDDCA178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600"/>
              <a:ext cx="7266875" cy="6854400"/>
            </a:xfrm>
            <a:custGeom>
              <a:avLst/>
              <a:gdLst>
                <a:gd name="connsiteX0" fmla="*/ 3839675 w 7266875"/>
                <a:gd name="connsiteY0" fmla="*/ 0 h 6854400"/>
                <a:gd name="connsiteX1" fmla="*/ 7266875 w 7266875"/>
                <a:gd name="connsiteY1" fmla="*/ 3427200 h 6854400"/>
                <a:gd name="connsiteX2" fmla="*/ 3839675 w 7266875"/>
                <a:gd name="connsiteY2" fmla="*/ 6854400 h 6854400"/>
                <a:gd name="connsiteX3" fmla="*/ 3489264 w 7266875"/>
                <a:gd name="connsiteY3" fmla="*/ 6836706 h 6854400"/>
                <a:gd name="connsiteX4" fmla="*/ 3327588 w 7266875"/>
                <a:gd name="connsiteY4" fmla="*/ 6816161 h 6854400"/>
                <a:gd name="connsiteX5" fmla="*/ 3174464 w 7266875"/>
                <a:gd name="connsiteY5" fmla="*/ 6839531 h 6854400"/>
                <a:gd name="connsiteX6" fmla="*/ 2880000 w 7266875"/>
                <a:gd name="connsiteY6" fmla="*/ 6854400 h 6854400"/>
                <a:gd name="connsiteX7" fmla="*/ 0 w 7266875"/>
                <a:gd name="connsiteY7" fmla="*/ 3974400 h 6854400"/>
                <a:gd name="connsiteX8" fmla="*/ 226325 w 7266875"/>
                <a:gd name="connsiteY8" fmla="*/ 2853374 h 6854400"/>
                <a:gd name="connsiteX9" fmla="*/ 258015 w 7266875"/>
                <a:gd name="connsiteY9" fmla="*/ 2787590 h 6854400"/>
                <a:gd name="connsiteX10" fmla="*/ 224445 w 7266875"/>
                <a:gd name="connsiteY10" fmla="*/ 2657030 h 6854400"/>
                <a:gd name="connsiteX11" fmla="*/ 180561 w 7266875"/>
                <a:gd name="connsiteY11" fmla="*/ 2221714 h 6854400"/>
                <a:gd name="connsiteX12" fmla="*/ 2340561 w 7266875"/>
                <a:gd name="connsiteY12" fmla="*/ 61714 h 6854400"/>
                <a:gd name="connsiteX13" fmla="*/ 2828370 w 7266875"/>
                <a:gd name="connsiteY13" fmla="*/ 117025 h 6854400"/>
                <a:gd name="connsiteX14" fmla="*/ 2891183 w 7266875"/>
                <a:gd name="connsiteY14" fmla="*/ 134017 h 6854400"/>
                <a:gd name="connsiteX15" fmla="*/ 2983165 w 7266875"/>
                <a:gd name="connsiteY15" fmla="*/ 107897 h 6854400"/>
                <a:gd name="connsiteX16" fmla="*/ 3839675 w 7266875"/>
                <a:gd name="connsiteY16" fmla="*/ 0 h 685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66875" h="6854400">
                  <a:moveTo>
                    <a:pt x="3839675" y="0"/>
                  </a:moveTo>
                  <a:cubicBezTo>
                    <a:pt x="5732465" y="0"/>
                    <a:pt x="7266875" y="1534410"/>
                    <a:pt x="7266875" y="3427200"/>
                  </a:cubicBezTo>
                  <a:cubicBezTo>
                    <a:pt x="7266875" y="5319990"/>
                    <a:pt x="5732465" y="6854400"/>
                    <a:pt x="3839675" y="6854400"/>
                  </a:cubicBezTo>
                  <a:cubicBezTo>
                    <a:pt x="3721376" y="6854400"/>
                    <a:pt x="3604476" y="6848406"/>
                    <a:pt x="3489264" y="6836706"/>
                  </a:cubicBezTo>
                  <a:lnTo>
                    <a:pt x="3327588" y="6816161"/>
                  </a:lnTo>
                  <a:lnTo>
                    <a:pt x="3174464" y="6839531"/>
                  </a:lnTo>
                  <a:cubicBezTo>
                    <a:pt x="3077646" y="6849363"/>
                    <a:pt x="2979412" y="6854400"/>
                    <a:pt x="2880000" y="6854400"/>
                  </a:cubicBezTo>
                  <a:cubicBezTo>
                    <a:pt x="1289420" y="6854400"/>
                    <a:pt x="0" y="5564980"/>
                    <a:pt x="0" y="3974400"/>
                  </a:cubicBezTo>
                  <a:cubicBezTo>
                    <a:pt x="0" y="3576755"/>
                    <a:pt x="80589" y="3197933"/>
                    <a:pt x="226325" y="2853374"/>
                  </a:cubicBezTo>
                  <a:lnTo>
                    <a:pt x="258015" y="2787590"/>
                  </a:lnTo>
                  <a:lnTo>
                    <a:pt x="224445" y="2657030"/>
                  </a:lnTo>
                  <a:cubicBezTo>
                    <a:pt x="195672" y="2516419"/>
                    <a:pt x="180561" y="2370831"/>
                    <a:pt x="180561" y="2221714"/>
                  </a:cubicBezTo>
                  <a:cubicBezTo>
                    <a:pt x="180561" y="1028779"/>
                    <a:pt x="1147626" y="61714"/>
                    <a:pt x="2340561" y="61714"/>
                  </a:cubicBezTo>
                  <a:cubicBezTo>
                    <a:pt x="2508318" y="61714"/>
                    <a:pt x="2671608" y="80838"/>
                    <a:pt x="2828370" y="117025"/>
                  </a:cubicBezTo>
                  <a:lnTo>
                    <a:pt x="2891183" y="134017"/>
                  </a:lnTo>
                  <a:lnTo>
                    <a:pt x="2983165" y="107897"/>
                  </a:lnTo>
                  <a:cubicBezTo>
                    <a:pt x="3256928" y="37461"/>
                    <a:pt x="3543927" y="0"/>
                    <a:pt x="3839675" y="0"/>
                  </a:cubicBezTo>
                  <a:close/>
                </a:path>
              </a:pathLst>
            </a:custGeom>
            <a:solidFill>
              <a:schemeClr val="bg2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3CF8FD-0917-4279-B6E7-120EE392F7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094400"/>
              <a:ext cx="5760000" cy="576000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3A3FA15-CF3D-4F2B-BB5C-18E5DB3057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0561" y="61714"/>
              <a:ext cx="4320000" cy="4320000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776AED5-83E6-4A3D-B609-7CCABAD440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12475" y="0"/>
              <a:ext cx="6854400" cy="6854400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5DEC628-9EB1-DA00-65E6-72E906BC3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020" y="833015"/>
            <a:ext cx="5193960" cy="5202026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FHSS Research Support Center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CF08F-5DB6-BC40-B046-88FBE3256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7178" y="540347"/>
            <a:ext cx="5193960" cy="57600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What does the Research Support Center do?</a:t>
            </a:r>
          </a:p>
          <a:p>
            <a:r>
              <a:rPr lang="en-US" dirty="0"/>
              <a:t>Help you with their research projects (students, grad students, faculty)</a:t>
            </a:r>
          </a:p>
          <a:p>
            <a:r>
              <a:rPr lang="en-US" dirty="0"/>
              <a:t>Provide statistical support</a:t>
            </a:r>
          </a:p>
          <a:p>
            <a:r>
              <a:rPr lang="en-US" dirty="0"/>
              <a:t>Troubleshoot statistical software</a:t>
            </a:r>
          </a:p>
          <a:p>
            <a:r>
              <a:rPr lang="en-US" dirty="0"/>
              <a:t>Help you to use Stata, SPSS, </a:t>
            </a:r>
            <a:r>
              <a:rPr lang="en-US" dirty="0" err="1"/>
              <a:t>Mplus</a:t>
            </a:r>
            <a:endParaRPr lang="en-US" dirty="0"/>
          </a:p>
          <a:p>
            <a:r>
              <a:rPr lang="en-US" dirty="0"/>
              <a:t>KMBL 116/115</a:t>
            </a:r>
          </a:p>
        </p:txBody>
      </p:sp>
    </p:spTree>
    <p:extLst>
      <p:ext uri="{BB962C8B-B14F-4D97-AF65-F5344CB8AC3E}">
        <p14:creationId xmlns:p14="http://schemas.microsoft.com/office/powerpoint/2010/main" val="1416974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E70-4FDD-36E8-BF83-94C5D55B8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204910"/>
          </a:xfrm>
        </p:spPr>
        <p:txBody>
          <a:bodyPr/>
          <a:lstStyle/>
          <a:p>
            <a:r>
              <a:rPr lang="en-US" dirty="0"/>
              <a:t>Workshop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675-82B1-4C87-2121-85BA4B9D7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59772"/>
            <a:ext cx="11101136" cy="3779837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 dirty="0"/>
              <a:t>Stata Basics and Setup</a:t>
            </a:r>
          </a:p>
          <a:p>
            <a:pPr marL="342900" indent="-342900">
              <a:buAutoNum type="arabicPeriod"/>
            </a:pPr>
            <a:r>
              <a:rPr lang="en-US" dirty="0"/>
              <a:t>Data Import</a:t>
            </a:r>
          </a:p>
          <a:p>
            <a:pPr marL="342900" indent="-342900">
              <a:buAutoNum type="arabicPeriod"/>
            </a:pPr>
            <a:r>
              <a:rPr lang="en-US" dirty="0"/>
              <a:t>Variable functions</a:t>
            </a:r>
          </a:p>
          <a:p>
            <a:pPr marL="792900" lvl="1" indent="-342900">
              <a:buAutoNum type="arabicPeriod"/>
            </a:pPr>
            <a:r>
              <a:rPr lang="en-US" dirty="0"/>
              <a:t>Name, label</a:t>
            </a:r>
          </a:p>
          <a:p>
            <a:pPr marL="792900" lvl="1" indent="-342900">
              <a:buAutoNum type="arabicPeriod"/>
            </a:pPr>
            <a:r>
              <a:rPr lang="en-US" dirty="0"/>
              <a:t>Create, delete</a:t>
            </a:r>
          </a:p>
          <a:p>
            <a:pPr marL="792900" lvl="1" indent="-342900">
              <a:buAutoNum type="arabicPeriod"/>
            </a:pPr>
            <a:r>
              <a:rPr lang="en-US" dirty="0"/>
              <a:t>Recode using replace and conditionals</a:t>
            </a:r>
          </a:p>
          <a:p>
            <a:pPr marL="342900" indent="-342900">
              <a:buAutoNum type="arabicPeriod"/>
            </a:pPr>
            <a:r>
              <a:rPr lang="en-US" dirty="0"/>
              <a:t>Resources – RSC website</a:t>
            </a:r>
          </a:p>
          <a:p>
            <a:pPr marL="342900" indent="-342900">
              <a:buAutoNum type="arabicPeriod"/>
            </a:pPr>
            <a:r>
              <a:rPr lang="en-US" dirty="0"/>
              <a:t>Questions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792900" lvl="1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058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9255"/>
          </a:xfrm>
        </p:spPr>
        <p:txBody>
          <a:bodyPr/>
          <a:lstStyle/>
          <a:p>
            <a:r>
              <a:rPr lang="en-US" dirty="0"/>
              <a:t>Stata Basics and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0820-B8FD-C893-5287-7804BA6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9255"/>
            <a:ext cx="11101136" cy="477946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How can I access Stata?</a:t>
            </a:r>
          </a:p>
          <a:p>
            <a:pPr marL="0" indent="0">
              <a:buNone/>
            </a:pPr>
            <a:r>
              <a:rPr lang="en-US" sz="2800" dirty="0"/>
              <a:t>- FHSS Lab computers</a:t>
            </a:r>
          </a:p>
          <a:p>
            <a:pPr marL="0" indent="0">
              <a:buNone/>
            </a:pPr>
            <a:r>
              <a:rPr lang="en-US" sz="2800" dirty="0"/>
              <a:t>- Library computers</a:t>
            </a:r>
          </a:p>
          <a:p>
            <a:pPr marL="0" indent="0">
              <a:buNone/>
            </a:pPr>
            <a:r>
              <a:rPr lang="en-US" sz="2800" dirty="0"/>
              <a:t>- BYU Cloud Apps</a:t>
            </a:r>
          </a:p>
          <a:p>
            <a:pPr marL="0" indent="0">
              <a:buNone/>
            </a:pPr>
            <a:r>
              <a:rPr lang="en-US" sz="2800" dirty="0"/>
              <a:t>- Personal subscription (student discount)</a:t>
            </a:r>
          </a:p>
          <a:p>
            <a:pPr marL="0" indent="0">
              <a:buNone/>
            </a:pPr>
            <a:r>
              <a:rPr lang="en-US" sz="2800" dirty="0"/>
              <a:t>- Tip: Use Box or OneDrive desktop apps to save files.</a:t>
            </a:r>
          </a:p>
        </p:txBody>
      </p:sp>
    </p:spTree>
    <p:extLst>
      <p:ext uri="{BB962C8B-B14F-4D97-AF65-F5344CB8AC3E}">
        <p14:creationId xmlns:p14="http://schemas.microsoft.com/office/powerpoint/2010/main" val="2751477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9255"/>
          </a:xfrm>
        </p:spPr>
        <p:txBody>
          <a:bodyPr/>
          <a:lstStyle/>
          <a:p>
            <a:r>
              <a:rPr lang="en-US" dirty="0"/>
              <a:t>Stata Basics and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0820-B8FD-C893-5287-7804BA6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9255"/>
            <a:ext cx="11101136" cy="477946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Use Box or OneDrive desktop apps to save files.</a:t>
            </a:r>
          </a:p>
          <a:p>
            <a:pPr marL="0" indent="0">
              <a:buNone/>
            </a:pPr>
            <a:r>
              <a:rPr lang="en-US" sz="2800" dirty="0"/>
              <a:t>- Go to search in the bottom left corner of your screen.</a:t>
            </a:r>
          </a:p>
          <a:p>
            <a:pPr marL="0" indent="0">
              <a:buNone/>
            </a:pPr>
            <a:r>
              <a:rPr lang="en-US" sz="2800" dirty="0"/>
              <a:t>- Open Box</a:t>
            </a:r>
          </a:p>
          <a:p>
            <a:pPr marL="0" indent="0">
              <a:buNone/>
            </a:pPr>
            <a:r>
              <a:rPr lang="en-US" sz="2800" dirty="0"/>
              <a:t>- Log in with BYU account</a:t>
            </a:r>
          </a:p>
        </p:txBody>
      </p:sp>
    </p:spTree>
    <p:extLst>
      <p:ext uri="{BB962C8B-B14F-4D97-AF65-F5344CB8AC3E}">
        <p14:creationId xmlns:p14="http://schemas.microsoft.com/office/powerpoint/2010/main" val="63726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9255"/>
          </a:xfrm>
        </p:spPr>
        <p:txBody>
          <a:bodyPr/>
          <a:lstStyle/>
          <a:p>
            <a:r>
              <a:rPr lang="en-US" dirty="0"/>
              <a:t>Stata Basics and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0820-B8FD-C893-5287-7804BA6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9255"/>
            <a:ext cx="11101136" cy="477946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Is Stata using the correct files and location?</a:t>
            </a:r>
          </a:p>
          <a:p>
            <a:pPr marL="0" indent="0">
              <a:buNone/>
            </a:pPr>
            <a:r>
              <a:rPr lang="en-US" sz="2800" dirty="0"/>
              <a:t>- File &gt;&gt; Change working directory &gt;&gt; Browser for Folder &gt;&gt; OK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- Alternative command: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cd ”file-path-here”</a:t>
            </a:r>
          </a:p>
          <a:p>
            <a:pPr marL="0" indent="0">
              <a:buNone/>
            </a:pPr>
            <a:endParaRPr lang="en-US" sz="3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3200" dirty="0">
                <a:cs typeface="Courier New" panose="02070309020205020404" pitchFamily="49" charset="0"/>
              </a:rPr>
              <a:t>Note: Stata is case-sensitive, commands are always lowercase unless otherwise noted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5856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Stata Basics and Setup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87AD357-3CE6-56E4-1AB1-F90807019CB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Command Line</a:t>
            </a:r>
          </a:p>
          <a:p>
            <a:pPr marL="0" indent="0">
              <a:buNone/>
            </a:pPr>
            <a:r>
              <a:rPr lang="en-US" sz="2400" dirty="0"/>
              <a:t>- Type commands one-by-one</a:t>
            </a:r>
          </a:p>
          <a:p>
            <a:pPr marL="0" indent="0">
              <a:buNone/>
            </a:pPr>
            <a:r>
              <a:rPr lang="en-US" sz="2400" dirty="0"/>
              <a:t>- Exploration of data</a:t>
            </a:r>
          </a:p>
          <a:p>
            <a:pPr marL="0" indent="0">
              <a:buNone/>
            </a:pPr>
            <a:r>
              <a:rPr lang="en-US" sz="2400" dirty="0"/>
              <a:t>- Testing commands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6288B8A-E752-6E38-F1C2-10B9593486A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Do-File</a:t>
            </a:r>
          </a:p>
          <a:p>
            <a:pPr marL="0" indent="0">
              <a:buNone/>
            </a:pPr>
            <a:r>
              <a:rPr lang="en-US" sz="2400" dirty="0"/>
              <a:t>- .do file</a:t>
            </a:r>
          </a:p>
          <a:p>
            <a:pPr marL="0" indent="0">
              <a:buNone/>
            </a:pPr>
            <a:r>
              <a:rPr lang="en-US" sz="2400" dirty="0"/>
              <a:t>- Record process</a:t>
            </a:r>
          </a:p>
          <a:p>
            <a:pPr marL="0" indent="0">
              <a:buNone/>
            </a:pPr>
            <a:r>
              <a:rPr lang="en-US" sz="2400" dirty="0"/>
              <a:t>- Replicate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Always save your process in a .do file!</a:t>
            </a:r>
          </a:p>
        </p:txBody>
      </p:sp>
    </p:spTree>
    <p:extLst>
      <p:ext uri="{BB962C8B-B14F-4D97-AF65-F5344CB8AC3E}">
        <p14:creationId xmlns:p14="http://schemas.microsoft.com/office/powerpoint/2010/main" val="260153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9255"/>
          </a:xfrm>
        </p:spPr>
        <p:txBody>
          <a:bodyPr/>
          <a:lstStyle/>
          <a:p>
            <a:r>
              <a:rPr lang="en-US" dirty="0"/>
              <a:t>Data Import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0820-B8FD-C893-5287-7804BA6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9255"/>
            <a:ext cx="6603750" cy="477946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How do I open data in Stata?</a:t>
            </a:r>
          </a:p>
          <a:p>
            <a:pPr marL="0" indent="0">
              <a:buNone/>
            </a:pPr>
            <a:r>
              <a:rPr lang="en-US" sz="2800" dirty="0"/>
              <a:t>If you have a Stata file (.</a:t>
            </a:r>
            <a:r>
              <a:rPr lang="en-US" sz="2800" dirty="0" err="1"/>
              <a:t>dta</a:t>
            </a:r>
            <a:r>
              <a:rPr lang="en-US" sz="2800" dirty="0"/>
              <a:t>):</a:t>
            </a:r>
          </a:p>
          <a:p>
            <a:pPr marL="0" indent="0">
              <a:buNone/>
            </a:pPr>
            <a:r>
              <a:rPr lang="en-US" sz="2400" dirty="0"/>
              <a:t>- File &gt;&gt; Open &gt;&gt; Select</a:t>
            </a:r>
          </a:p>
          <a:p>
            <a:pPr marL="0" indent="0">
              <a:buNone/>
            </a:pPr>
            <a:r>
              <a:rPr lang="en-US" sz="2800" dirty="0"/>
              <a:t>If you have another format:</a:t>
            </a:r>
          </a:p>
          <a:p>
            <a:pPr marL="0" indent="0">
              <a:buNone/>
            </a:pPr>
            <a:r>
              <a:rPr lang="en-US" sz="2400" dirty="0"/>
              <a:t>- File &gt;&gt; Import &gt;&gt; Browse/Select</a:t>
            </a:r>
          </a:p>
          <a:p>
            <a:pPr marL="0" indent="0">
              <a:buNone/>
            </a:pPr>
            <a:r>
              <a:rPr lang="en-US" sz="2400" dirty="0"/>
              <a:t>- Options to look for: first row as variable names, text data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646050-E855-4E06-2E8B-361347AD3F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603" t="-1" r="3224" b="1322"/>
          <a:stretch/>
        </p:blipFill>
        <p:spPr>
          <a:xfrm>
            <a:off x="7334250" y="1326252"/>
            <a:ext cx="4508250" cy="518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568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FECA6-CA09-DF86-8DAE-9BE97EE4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989255"/>
          </a:xfrm>
        </p:spPr>
        <p:txBody>
          <a:bodyPr/>
          <a:lstStyle/>
          <a:p>
            <a:r>
              <a:rPr lang="en-US" dirty="0"/>
              <a:t>Data Import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00820-B8FD-C893-5287-7804BA6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29255"/>
            <a:ext cx="10558924" cy="4779469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Stata store data?</a:t>
            </a:r>
          </a:p>
          <a:p>
            <a:pPr marL="0" indent="0">
              <a:buNone/>
            </a:pPr>
            <a:r>
              <a:rPr lang="en-US" sz="3200" dirty="0"/>
              <a:t>- Data types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type str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– </a:t>
            </a:r>
            <a:r>
              <a:rPr lang="en-US" sz="3200" dirty="0">
                <a:cs typeface="Courier New" panose="02070309020205020404" pitchFamily="49" charset="0"/>
              </a:rPr>
              <a:t>text values</a:t>
            </a:r>
          </a:p>
          <a:p>
            <a:pPr marL="0" indent="0">
              <a:buNone/>
            </a:pP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type int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– </a:t>
            </a:r>
            <a:r>
              <a:rPr lang="en-US" sz="3200" dirty="0">
                <a:cs typeface="Courier New" panose="02070309020205020404" pitchFamily="49" charset="0"/>
              </a:rPr>
              <a:t>integer values</a:t>
            </a:r>
          </a:p>
          <a:p>
            <a:pPr marL="0" indent="0">
              <a:buNone/>
            </a:pP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type float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– </a:t>
            </a:r>
            <a:r>
              <a:rPr lang="en-US" sz="3200" dirty="0">
                <a:cs typeface="Courier New" panose="02070309020205020404" pitchFamily="49" charset="0"/>
              </a:rPr>
              <a:t>7 digit decimal</a:t>
            </a:r>
          </a:p>
          <a:p>
            <a:pPr marL="0" indent="0">
              <a:buNone/>
            </a:pP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type double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3200" dirty="0">
                <a:cs typeface="Courier New" panose="02070309020205020404" pitchFamily="49" charset="0"/>
              </a:rPr>
              <a:t>&gt;7 digit decimal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48077975"/>
      </p:ext>
    </p:extLst>
  </p:cSld>
  <p:clrMapOvr>
    <a:masterClrMapping/>
  </p:clrMapOvr>
</p:sld>
</file>

<file path=ppt/theme/theme1.xml><?xml version="1.0" encoding="utf-8"?>
<a:theme xmlns:a="http://schemas.openxmlformats.org/drawingml/2006/main" name="GlowVTI">
  <a:themeElements>
    <a:clrScheme name="AnalogousFromRegularSeed_2SEEDS">
      <a:dk1>
        <a:srgbClr val="000000"/>
      </a:dk1>
      <a:lt1>
        <a:srgbClr val="FFFFFF"/>
      </a:lt1>
      <a:dk2>
        <a:srgbClr val="3D2229"/>
      </a:dk2>
      <a:lt2>
        <a:srgbClr val="E2E5E8"/>
      </a:lt2>
      <a:accent1>
        <a:srgbClr val="D56A17"/>
      </a:accent1>
      <a:accent2>
        <a:srgbClr val="E72D29"/>
      </a:accent2>
      <a:accent3>
        <a:srgbClr val="B8A221"/>
      </a:accent3>
      <a:accent4>
        <a:srgbClr val="14B4A3"/>
      </a:accent4>
      <a:accent5>
        <a:srgbClr val="29ADE7"/>
      </a:accent5>
      <a:accent6>
        <a:srgbClr val="174CD5"/>
      </a:accent6>
      <a:hlink>
        <a:srgbClr val="3F87BF"/>
      </a:hlink>
      <a:folHlink>
        <a:srgbClr val="7F7F7F"/>
      </a:folHlink>
    </a:clrScheme>
    <a:fontScheme name="Blur">
      <a:majorFont>
        <a:latin typeface="Bell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owVTI" id="{D5B5AA20-F6D3-43B8-AF6B-ECAF69256418}" vid="{93025AB5-1D44-4CD3-9BC3-729F6E11E04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1026</Words>
  <Application>Microsoft Office PowerPoint</Application>
  <PresentationFormat>Widescreen</PresentationFormat>
  <Paragraphs>183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Avenir Next LT Pro</vt:lpstr>
      <vt:lpstr>Bell MT</vt:lpstr>
      <vt:lpstr>Calibri</vt:lpstr>
      <vt:lpstr>Courier New</vt:lpstr>
      <vt:lpstr>GlowVTI</vt:lpstr>
      <vt:lpstr>Stata Workshop 1: Introduction</vt:lpstr>
      <vt:lpstr>FHSS Research Support Center</vt:lpstr>
      <vt:lpstr>Workshop Outline</vt:lpstr>
      <vt:lpstr>Stata Basics and Setup</vt:lpstr>
      <vt:lpstr>Stata Basics and Setup</vt:lpstr>
      <vt:lpstr>Stata Basics and Setup</vt:lpstr>
      <vt:lpstr>Stata Basics and Setup</vt:lpstr>
      <vt:lpstr>Data Import</vt:lpstr>
      <vt:lpstr>Data Import</vt:lpstr>
      <vt:lpstr>Managing Data</vt:lpstr>
      <vt:lpstr>Managing Data</vt:lpstr>
      <vt:lpstr>Managing Data</vt:lpstr>
      <vt:lpstr>Managing Data</vt:lpstr>
      <vt:lpstr>Questions?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Stata Workshop 1: Introduction</dc:title>
  <dc:creator>Grace Domine</dc:creator>
  <cp:lastModifiedBy>Grace Domine</cp:lastModifiedBy>
  <cp:revision>13</cp:revision>
  <dcterms:created xsi:type="dcterms:W3CDTF">2023-09-01T15:23:45Z</dcterms:created>
  <dcterms:modified xsi:type="dcterms:W3CDTF">2023-10-31T18:54:41Z</dcterms:modified>
</cp:coreProperties>
</file>