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7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8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ink/ink20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notesSlides/notesSlide22.xml" ContentType="application/vnd.openxmlformats-officedocument.presentationml.notesSlide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notesSlides/notesSlide23.xml" ContentType="application/vnd.openxmlformats-officedocument.presentationml.notesSlide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34"/>
  </p:notesMasterIdLst>
  <p:sldIdLst>
    <p:sldId id="256" r:id="rId2"/>
    <p:sldId id="264" r:id="rId3"/>
    <p:sldId id="267" r:id="rId4"/>
    <p:sldId id="265" r:id="rId5"/>
    <p:sldId id="294" r:id="rId6"/>
    <p:sldId id="271" r:id="rId7"/>
    <p:sldId id="277" r:id="rId8"/>
    <p:sldId id="278" r:id="rId9"/>
    <p:sldId id="275" r:id="rId10"/>
    <p:sldId id="279" r:id="rId11"/>
    <p:sldId id="281" r:id="rId12"/>
    <p:sldId id="280" r:id="rId13"/>
    <p:sldId id="282" r:id="rId14"/>
    <p:sldId id="272" r:id="rId15"/>
    <p:sldId id="283" r:id="rId16"/>
    <p:sldId id="285" r:id="rId17"/>
    <p:sldId id="286" r:id="rId18"/>
    <p:sldId id="287" r:id="rId19"/>
    <p:sldId id="268" r:id="rId20"/>
    <p:sldId id="288" r:id="rId21"/>
    <p:sldId id="289" r:id="rId22"/>
    <p:sldId id="291" r:id="rId23"/>
    <p:sldId id="292" r:id="rId24"/>
    <p:sldId id="293" r:id="rId25"/>
    <p:sldId id="270" r:id="rId26"/>
    <p:sldId id="295" r:id="rId27"/>
    <p:sldId id="290" r:id="rId28"/>
    <p:sldId id="296" r:id="rId29"/>
    <p:sldId id="297" r:id="rId30"/>
    <p:sldId id="269" r:id="rId31"/>
    <p:sldId id="298" r:id="rId32"/>
    <p:sldId id="29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6" autoAdjust="0"/>
    <p:restoredTop sz="86251" autoAdjust="0"/>
  </p:normalViewPr>
  <p:slideViewPr>
    <p:cSldViewPr snapToGrid="0">
      <p:cViewPr varScale="1">
        <p:scale>
          <a:sx n="50" d="100"/>
          <a:sy n="50" d="100"/>
        </p:scale>
        <p:origin x="6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5:58.95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1521 0 24575,'-1243'0'0,"1234"1"0,-1 0 0,0 1 0,1 0 0,-1 0 0,1 1 0,-1 0 0,1 1 0,0 0 0,1 0 0,-1 1 0,1 0 0,0 0 0,0 1 0,0 1 0,-8 8 0,0 1 0,0 2 0,1 0 0,1 1 0,0 0 0,-14 28 0,24-35 0,-1-1 0,1 1 0,1 0 0,0 0 0,1 0 0,0 0 0,1 1 0,0 16 0,9 100 0,-7-123 0,1 0 0,-1-1 0,1 1 0,0-1 0,1 0 0,-1 1 0,1-1 0,0 0 0,0 0 0,1-1 0,-1 1 0,1-1 0,0 0 0,0 0 0,1 0 0,-1 0 0,1-1 0,0 0 0,8 5 0,11 4 0,0 0 0,50 14 0,-54-19 0,29 9 0,0-3 0,0-2 0,1-2 0,0-2 0,1-2 0,60-3 0,516-3 0,-619 2 0,0-1 0,0-1 0,0 1 0,1-1 0,-1-1 0,-1 0 0,1 0 0,11-4 0,-15 3 0,0 1 0,-1 0 0,1-1 0,-1 0 0,1 0 0,-1 0 0,0 0 0,0-1 0,-1 1 0,1-1 0,-1 0 0,0 0 0,0 0 0,0 0 0,0 0 0,2-8 0,55-215 0,-11 40 0,-47 185 0,0-1 0,0 1 0,0-1 0,0 1 0,0 0 0,-1-1 0,1 0 0,-1 1 0,1-1 0,-1 1 0,0-1 0,0 1 0,0-1 0,-1 0 0,1 1 0,-1-1 0,1 1 0,-1-1 0,0 1 0,0-1 0,0 1 0,0 0 0,0-1 0,-1 1 0,1 0 0,-1 0 0,1 0 0,-1 0 0,0 0 0,0 0 0,0 1 0,0-1 0,0 0 0,0 1 0,-4-2 0,-27-26-1365,20 13-5461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5:58.95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1521 0 24575,'-1243'0'0,"1234"1"0,-1 0 0,0 1 0,1 0 0,-1 0 0,1 1 0,-1 0 0,1 1 0,0 0 0,1 0 0,-1 1 0,1 0 0,0 0 0,0 1 0,0 1 0,-8 8 0,0 1 0,0 2 0,1 0 0,1 1 0,0 0 0,-14 28 0,24-35 0,-1-1 0,1 1 0,1 0 0,0 0 0,1 0 0,0 0 0,1 1 0,0 16 0,9 100 0,-7-123 0,1 0 0,-1-1 0,1 1 0,0-1 0,1 0 0,-1 1 0,1-1 0,0 0 0,0 0 0,1-1 0,-1 1 0,1-1 0,0 0 0,0 0 0,1 0 0,-1 0 0,1-1 0,0 0 0,8 5 0,11 4 0,0 0 0,50 14 0,-54-19 0,29 9 0,0-3 0,0-2 0,1-2 0,0-2 0,1-2 0,60-3 0,516-3 0,-619 2 0,0-1 0,0-1 0,0 1 0,1-1 0,-1-1 0,-1 0 0,1 0 0,11-4 0,-15 3 0,0 1 0,-1 0 0,1-1 0,-1 0 0,1 0 0,-1 0 0,0 0 0,0-1 0,-1 1 0,1-1 0,-1 0 0,0 0 0,0 0 0,0 0 0,0 0 0,2-8 0,55-215 0,-11 40 0,-47 185 0,0-1 0,0 1 0,0-1 0,0 1 0,0 0 0,-1-1 0,1 0 0,-1 1 0,1-1 0,-1 1 0,0-1 0,0 1 0,0-1 0,-1 0 0,1 1 0,-1-1 0,1 1 0,-1-1 0,0 1 0,0-1 0,0 1 0,0 0 0,0-1 0,-1 1 0,1 0 0,-1 0 0,1 0 0,-1 0 0,0 0 0,0 0 0,0 1 0,0-1 0,0 0 0,0 1 0,-4-2 0,-27-26-1365,20 13-5461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01.51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1223 3 24575,'-64'-1'0,"22"0"0,1 1 0,-1 2 0,-80 15 0,78-10 0,0-2 0,0-1 0,0-3 0,-57-5 0,-2 2 0,73 2 0,-1 1 0,1 2 0,0 1 0,0 1 0,1 2 0,-1 1 0,1 1 0,1 2 0,0 1 0,-34 19 0,49-23 0,0 1 0,1 1 0,0 0 0,0 0 0,1 1 0,1 1 0,0 0 0,0 0 0,1 1 0,1 0 0,0 0 0,1 1 0,0 0 0,1 1 0,1-1 0,0 1 0,-3 18 0,2 38 0,3 0 0,10 100 0,-7-167 0,1 1 0,-1-1 0,1 0 0,0 1 0,1-1 0,-1 0 0,1 0 0,0 0 0,0 0 0,0 0 0,0 0 0,1-1 0,0 1 0,0-1 0,6 7 0,-3-6 0,0 1 0,0-1 0,1 0 0,-1-1 0,1 0 0,0 0 0,0 0 0,14 3 0,8-1 0,1-1 0,0-2 0,55-1 0,-62-2 0,210 3 0,189-6 0,-387 1 0,-1-1 0,1-1 0,-1-2 0,37-13 0,-52 14 0,-1-1 0,0-1 0,0-1 0,0-1 0,-1 0 0,-1-1 0,0-1 0,25-23 0,-34 27 0,0-1 0,-1 0 0,0 0 0,-1-1 0,0 1 0,0-1 0,-1 0 0,0-1 0,-1 1 0,0-1 0,-1 1 0,0-1 0,1-11 0,-1-9 0,-1-1 0,-2 1 0,-4-40 0,3 64 0,1-1 0,-1 1 0,0 0 0,0 0 0,-1 0 0,0 1 0,0-1 0,-1 1 0,0-1 0,-4-5 0,-53-54 0,18 22 0,39 39-195,-1 1 0,1-1 0,-1 1 0,0 0 0,0 0 0,-10-5 0,-9-2-6631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04.47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1534 33 24575,'-199'-14'0,"16"1"0,95 11 0,14-1 0,0 3 0,-76 11 0,122-5 0,0 1 0,1 2 0,0 0 0,-50 27 0,-40 14 0,51-30 0,46-15 0,-1 0 0,1 2 0,0 1 0,0 0 0,1 1 0,-31 21 0,7 3 0,-62 63 0,96-87 0,0 2 0,1-1 0,1 1 0,0 0 0,0 1 0,1-1 0,1 1 0,0 0 0,-5 21 0,9-29 0,0-1 0,0 1 0,0 0 0,1 0 0,-1 0 0,1-1 0,0 1 0,1 0 0,-1 0 0,1 0 0,-1 0 0,1-1 0,0 1 0,0 0 0,1-1 0,-1 1 0,1-1 0,0 1 0,0-1 0,0 0 0,0 0 0,0 0 0,1 0 0,0 0 0,-1 0 0,1-1 0,0 1 0,0-1 0,0 0 0,1 0 0,-1 0 0,1 0 0,-1-1 0,1 1 0,-1-1 0,5 1 0,10 3 0,0-2 0,0 0 0,0-1 0,24-1 0,-18 0 0,-1 0 0,24 6 0,5 0 0,1-2 0,-1-2 0,78-6 0,-22 0 0,3 5 0,-11-1 0,141-14 0,-237 12 0,138-23 0,-123 19 0,0-1 0,0 0 0,-1-1 0,0-2 0,23-13 0,-9 2 0,0-1 0,42-38 0,-62 48 0,-1 0 0,0 0 0,-1-1 0,0-1 0,15-24 0,-21 27 0,0 0 0,0 0 0,-1 0 0,0 0 0,-1 0 0,0-1 0,0 1 0,-1-1 0,-1-17 0,0 21 0,1 0 0,-2 0 0,1-1 0,-1 1 0,0 0 0,-1 0 0,0 0 0,0 0 0,-3-7 0,3 11 0,0 0 0,0 1 0,0-1 0,-1 1 0,1 0 0,-1 0 0,1 0 0,-1 0 0,0 0 0,0 0 0,1 1 0,-1-1 0,0 1 0,-1 0 0,1 0 0,0 0 0,0 0 0,0 1 0,-1-1 0,1 1 0,0 0 0,-5 0 0,-73 1-1365,56 0-5461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13.67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791 0 24575,'-6'4'0,"-1"0"0,0 0 0,-1-1 0,1 0 0,0-1 0,-1 1 0,0-2 0,1 1 0,-1-1 0,0 0 0,0 0 0,-12-1 0,-18 3 0,-2 7 0,0 1 0,1 2 0,0 1 0,1 3 0,1 1 0,-36 23 0,22-13 0,-6 1 0,25-14 0,1 2 0,-52 38 0,75-48 0,1 0 0,0 0 0,1 1 0,-1 0 0,2 1 0,-1-1 0,1 1 0,1 0 0,-1 1 0,1-1 0,1 1 0,-5 18 0,6-15 0,-1 0 0,1 0 0,1 0 0,1 0 0,-1 0 0,2 0 0,0 0 0,1 0 0,5 22 0,-4-28 0,0 0 0,1-1 0,0 1 0,0 0 0,0-1 0,1 0 0,0 0 0,0-1 0,1 1 0,-1-1 0,1 0 0,0-1 0,1 1 0,-1-1 0,1 0 0,13 5 0,3 1 0,0-2 0,1 0 0,47 9 0,82 1 0,-83-12 0,440 6 0,-322-14 0,-179 2 0,1 0 0,-1-1 0,1 0 0,-1-1 0,1 0 0,-1 0 0,0-1 0,0 0 0,0-1 0,0 0 0,-1 0 0,1-1 0,-1 0 0,0 0 0,-1-1 0,1 0 0,-1 0 0,0-1 0,-1 0 0,0 0 0,0-1 0,0 0 0,-1 0 0,0 0 0,0 0 0,3-11 0,8-23 0,-5 15 0,-2 0 0,10-45 0,-17 62 0,-1 0 0,0 1 0,-1-1 0,0 0 0,0 0 0,-1 0 0,-1 1 0,1-1 0,-2 0 0,1 1 0,-7-16 0,6 17 0,-1 0 0,0 0 0,0 0 0,-1 0 0,0 0 0,0 1 0,-1 0 0,0 0 0,0 1 0,-1 0 0,1 0 0,-1 0 0,-1 1 0,1-1 0,-1 2 0,0-1 0,0 1 0,0 1 0,0-1 0,-1 1 0,0 1 0,1 0 0,-18-2 0,-105-23 0,44 7 0,69 15 12,1 0-1,0-1 0,0-1 1,1-1-1,-30-19 0,-16-7-1444,41 24-5393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39.03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926 1 24575,'-616'0'0,"598"0"0,1 1 0,0 0 0,0 1 0,0 1 0,0 1 0,0 1 0,1 0 0,0 1 0,-29 15 0,37-17 0,1 1 0,-1 0 0,1 1 0,0 0 0,0 0 0,1 0 0,0 1 0,0 0 0,0 0 0,1 1 0,0-1 0,0 1 0,1 0 0,0 1 0,1-1 0,0 1 0,0-1 0,0 1 0,1 0 0,-1 11 0,1 1 0,0 0 0,1 0 0,1 0 0,1 0 0,1-1 0,1 1 0,0 0 0,2-1 0,13 38 0,-13-50 0,1 0 0,0 0 0,0-1 0,0 0 0,1 0 0,0 0 0,1-1 0,-1 0 0,1 0 0,14 7 0,8 3 0,51 21 0,-18-15 0,94 19 0,-49-14 0,-49-9 0,-36-10 0,0-1 0,0-2 0,0 0 0,45 3 0,-59-7 0,1-2 0,0 1 0,0-1 0,-1 0 0,1-1 0,-1 0 0,1-1 0,-1 0 0,0 0 0,0-1 0,0 0 0,-1 0 0,1-1 0,-1-1 0,0 1 0,13-13 0,17-12 0,-15 13 0,0-2 0,-1 0 0,22-28 0,-37 40 0,-2-1 0,1 0 0,-1 0 0,-1 0 0,1-1 0,-1 0 0,-1 0 0,0 0 0,0 0 0,-1 0 0,0 0 0,0-1 0,-1 1 0,0-11 0,-1-13 0,2-2 0,-2 1 0,-2-1 0,-1 0 0,-12-55 0,14 87 6,0 0 0,-1 0-1,1 0 1,0 0 0,-1 0-1,0 0 1,1 0 0,-1 0 0,0 1-1,-1-1 1,1 1 0,0 0-1,-1 0 1,1-1 0,-1 2-1,0-1 1,0 0 0,1 0 0,-1 1-1,-4-2 1,-2 1-218,1 0 0,0 0 0,-1 1-1,1 0 1,-1 0 0,-13 1 0,-1 1-6614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41.9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762 1 24575,'-569'0'0,"557"0"0,1 0 0,-1 1 0,0 1 0,1 0 0,-1 0 0,1 1 0,0 0 0,0 1 0,-14 7 0,21-9 0,-1 1 0,1 0 0,0 0 0,-1 0 0,1 1 0,1 0 0,-1-1 0,1 1 0,-1 0 0,1 1 0,0-1 0,0 1 0,1-1 0,0 1 0,-1 0 0,2 0 0,-1 0 0,0 0 0,1 0 0,0 0 0,0 0 0,0 10 0,3 218 0,2-74 0,-4-153 0,0-1 0,0 1 0,1 0 0,-1-1 0,1 1 0,0 0 0,1-1 0,-1 1 0,1-1 0,5 9 0,-5-11 0,0-1 0,0 1 0,0-1 0,0 0 0,1 0 0,-1 0 0,1 0 0,0 0 0,0 0 0,-1-1 0,1 0 0,0 1 0,0-1 0,0 0 0,1 0 0,-1-1 0,0 1 0,0-1 0,0 1 0,6-1 0,172-2 0,-61-2 0,-107 3 0,0 0 0,0-1 0,-1 0 0,1-1 0,-1-1 0,0 0 0,0 0 0,0-1 0,13-8 0,-4 1 0,-1-1 0,-1-1 0,0 0 0,19-20 0,-33 28 0,0 0 0,0-1 0,0 1 0,-1-1 0,0-1 0,0 1 0,-1 0 0,0-1 0,0 0 0,3-14 0,0-11 0,3-44 0,-6 52 0,2-173-282,-6 153-801,1 22-5743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7:21.67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995 19 24575,'0'-1'0,"0"1"0,0-1 0,0 0 0,0 0 0,-1 0 0,1 0 0,0 1 0,-1-1 0,1 0 0,0 0 0,-1 1 0,1-1 0,-1 0 0,1 1 0,-1-1 0,0 0 0,1 1 0,-1-1 0,0 1 0,1-1 0,-1 1 0,0-1 0,1 1 0,-1 0 0,0-1 0,0 1 0,0 0 0,1 0 0,-1-1 0,0 1 0,0 0 0,0 0 0,0 0 0,1 0 0,-1 0 0,0 0 0,0 0 0,0 0 0,0 1 0,1-1 0,-1 0 0,0 0 0,-1 1 0,-42 13 0,38-12 0,-19 7 0,16-6 0,1 0 0,-1 0 0,0 0 0,1 1 0,0 1 0,0 0 0,0 0 0,1 0 0,-12 11 0,-29 30 0,27-27 0,1 1 0,-29 36 0,15-6 0,-43 86 0,35-61 0,28-53 0,1 1 0,1 0 0,1 1 0,1 0 0,-10 36 0,10-15 0,3 1 0,1 0 0,1 70 0,8-2 0,-6 177 0,3-288 0,0-1 0,0 1 0,0-1 0,-1 0 0,1 1 0,-1-1 0,0 0 0,1 1 0,-1-1 0,0 0 0,0 0 0,-1 1 0,1-1 0,0 0 0,-1 0 0,1-1 0,-1 1 0,0 0 0,1 0 0,-1-1 0,0 1 0,0-1 0,0 0 0,0 1 0,0-1 0,-1 0 0,1 0 0,0 0 0,0-1 0,-1 1 0,1 0 0,-1-1 0,1 0 0,0 1 0,-1-1 0,1 0 0,-1 0 0,1 0 0,-1-1 0,1 1 0,0-1 0,-1 1 0,-3-3 0,-7 0 0,1-1 0,-1-1 0,1 0 0,0-1 0,1 0 0,-20-14 0,8 2 0,1-1 0,1-2 0,1 0 0,0-1 0,2 0 0,1-2 0,-16-29 0,-4-5-1365,29 40-5461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7:22.97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1 344 24575,'6'0'0,"-1"-1"0,1 0 0,-1 0 0,1 0 0,-1-1 0,1 0 0,-1 0 0,0 0 0,0 0 0,9-7 0,49-40 0,-22 15 0,15-1 0,-43 28 0,0 0 0,0-1 0,-1-1 0,0 0 0,-1-1 0,12-12 0,81-89-1365,-89 92-5461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9:36:42.88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359 1 24575,'0'1'0,"-1"0"0,1 0 0,0 0 0,-1 0 0,1 0 0,-1 0 0,1 0 0,-1 0 0,0 0 0,1 0 0,-1 0 0,0 0 0,0-1 0,0 1 0,1 0 0,-1 0 0,0-1 0,0 1 0,0-1 0,0 1 0,0-1 0,0 1 0,0-1 0,0 0 0,-1 1 0,1-1 0,-2 0 0,-38 6 0,29-4 0,-43 9 0,30-6 0,0 0 0,-37 1 0,57-6 0,0 0 0,-1 0 0,1 1 0,0-1 0,0 1 0,0 0 0,0 1 0,0-1 0,1 1 0,-1 0 0,0 0 0,1 1 0,-1-1 0,-4 4 0,6-2 0,0-1 0,0 1 0,0 0 0,0 0 0,1 0 0,0 0 0,0 0 0,0 1 0,0-1 0,1 1 0,-1-1 0,1 1 0,0-1 0,1 1 0,-1 7 0,-5 90 0,9 120 0,2-46 0,-8-49 0,6 149 0,2-245 0,0 0 0,12 33 0,-9-36 0,-2 0 0,0 0 0,1 31 0,6 64 0,1 31 0,-15 326 0,1-468 0,0-1 0,1 0 0,0 0 0,1 0 0,0-1 0,1 1 0,0 0 0,5 11 0,-6-18 0,0 0 0,0-1 0,0 1 0,1-1 0,-1 0 0,1 0 0,0 0 0,0 0 0,0 0 0,0 0 0,1-1 0,-1 0 0,1 1 0,-1-1 0,1-1 0,0 1 0,0 0 0,0-1 0,0 0 0,0 0 0,0 0 0,0 0 0,0-1 0,5 0 0,51 2 0,-40-2 0,0 0 0,0 1 0,-1 1 0,1 1 0,0 1 0,36 12 0,4 10-1365,-35-15-5461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9:36:46.65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515 2 24575,'-96'-2'0,"-106"5"0,199-3 0,1 1 0,-1-1 0,0 1 0,1 0 0,-1 0 0,0 0 0,1 0 0,-1 0 0,1 0 0,0 1 0,-1-1 0,1 1 0,0 0 0,0 0 0,0 0 0,0 0 0,0 0 0,0 0 0,1 0 0,-1 1 0,1-1 0,0 0 0,-1 1 0,1-1 0,0 1 0,1 0 0,-1-1 0,0 1 0,1 0 0,-1 2 0,-1 12 0,1-1 0,0 1 0,1-1 0,3 18 0,-1-6 0,-2-3 0,2-3 0,-1-1 0,-1 1 0,-1-1 0,-1 1 0,-1-1 0,-1 0 0,-7 21 0,2-17 0,-90 295 0,93-290 0,-3 7 0,1 1 0,3-1 0,-2 42 0,9 954 0,-3-1025 0,1-1 0,1 1 0,-1-1 0,1 1 0,1-1 0,-1 0 0,1 1 0,1-1 0,-1 0 0,1 0 0,4 7 0,-4-10 0,-1-1 0,1 0 0,0 0 0,0 0 0,1 0 0,-1 0 0,1-1 0,-1 1 0,1-1 0,0 0 0,0 0 0,0-1 0,0 1 0,0-1 0,0 0 0,0 0 0,0 0 0,0 0 0,1-1 0,6 0 0,179-2 127,-63-1-1619,-99 3-5334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01.51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1223 3 24575,'-64'-1'0,"22"0"0,1 1 0,-1 2 0,-80 15 0,78-10 0,0-2 0,0-1 0,0-3 0,-57-5 0,-2 2 0,73 2 0,-1 1 0,1 2 0,0 1 0,0 1 0,1 2 0,-1 1 0,1 1 0,1 2 0,0 1 0,-34 19 0,49-23 0,0 1 0,1 1 0,0 0 0,0 0 0,1 1 0,1 1 0,0 0 0,0 0 0,1 1 0,1 0 0,0 0 0,1 1 0,0 0 0,1 1 0,1-1 0,0 1 0,-3 18 0,2 38 0,3 0 0,10 100 0,-7-167 0,1 1 0,-1-1 0,1 0 0,0 1 0,1-1 0,-1 0 0,1 0 0,0 0 0,0 0 0,0 0 0,0 0 0,1-1 0,0 1 0,0-1 0,6 7 0,-3-6 0,0 1 0,0-1 0,1 0 0,-1-1 0,1 0 0,0 0 0,0 0 0,14 3 0,8-1 0,1-1 0,0-2 0,55-1 0,-62-2 0,210 3 0,189-6 0,-387 1 0,-1-1 0,1-1 0,-1-2 0,37-13 0,-52 14 0,-1-1 0,0-1 0,0-1 0,0-1 0,-1 0 0,-1-1 0,0-1 0,25-23 0,-34 27 0,0-1 0,-1 0 0,0 0 0,-1-1 0,0 1 0,0-1 0,-1 0 0,0-1 0,-1 1 0,0-1 0,-1 1 0,0-1 0,1-11 0,-1-9 0,-1-1 0,-2 1 0,-4-40 0,3 64 0,1-1 0,-1 1 0,0 0 0,0 0 0,-1 0 0,0 1 0,0-1 0,-1 1 0,0-1 0,-4-5 0,-53-54 0,18 22 0,39 39-195,-1 1 0,1-1 0,-1 1 0,0 0 0,0 0 0,-10-5 0,-9-2-6631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9:36:49.58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575 1 24575,'-21'1'0,"0"1"0,0 1 0,1 1 0,-40 13 0,-21 5 0,8-14 0,57-7 0,-1 0 0,1 2 0,-1 0 0,-27 8 0,-14 5 0,44-13 0,-1 1 0,1 0 0,-15 7 0,26-9 0,1 0 0,-1 0 0,1 0 0,-1 0 0,1 0 0,0 0 0,0 1 0,0-1 0,0 1 0,0-1 0,1 1 0,-1 0 0,1 0 0,0-1 0,0 1 0,0 0 0,0 0 0,0 1 0,0-1 0,1 4 0,-2 10 0,1-1 0,2 30 0,1-24 0,3 907 0,-6-603 0,3-276 0,10 51 0,1 39 0,-15-32 0,1 43 0,2-133 0,1 0 0,0 0 0,2 0 0,0 0 0,13 32 0,-15-46 0,1 0 0,-1 0 0,1 0 0,0 0 0,0 0 0,1-1 0,-1 0 0,1 0 0,0 0 0,0 0 0,0 0 0,0-1 0,0 1 0,0-1 0,1 0 0,-1-1 0,1 1 0,0-1 0,-1 0 0,1 0 0,0 0 0,5 0 0,17 1 0,0-2 0,50-4 0,-36 1 0,-28 2-11,0-1 0,0 0 0,0-1 0,0-1 1,0 0-1,17-9 0,6-1-1278,-15 7-5537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00.36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07.03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1358 6 24575,'-465'31'0,"360"-21"0,-218 6 0,305-13 0,0 1 0,0 1 0,0 0 0,0 1 0,1 1 0,0 1 0,0 0 0,-28 20 0,-13 5 0,32-20 0,-1 1 0,2 1 0,-43 34 0,61-43 0,1 1 0,-1-1 0,2 1 0,-1 0 0,1 1 0,0-1 0,0 1 0,1 0 0,0 0 0,0 1 0,1-1 0,0 1 0,1 0 0,-1 0 0,2-1 0,-2 18 0,2-15 0,1-1 0,0 1 0,0-1 0,1 1 0,0-1 0,1 0 0,5 17 0,-5-22 0,1 0 0,0 0 0,0 0 0,0-1 0,0 1 0,1-1 0,0 0 0,0 0 0,0 0 0,0 0 0,1-1 0,-1 1 0,1-1 0,0-1 0,9 5 0,6 2 0,1-1 0,0-1 0,0-1 0,1 0 0,25 2 0,115 4 0,-11-1 0,69 29 0,-128-21 0,160 13 0,379-30 0,-303-5 0,28 17 0,-11 0 0,-219-12 0,189 27 0,-152-12 0,318-9 0,-271-11 0,-108 2 0,101-14 0,-32-3 0,85-13 0,-198 21 0,149-30 0,-124 28 0,-61 10 0,-1-1 0,33-8 0,-47 8 0,0 0 0,0-1 0,-1 1 0,1-2 0,-1 1 0,0-1 0,0 1 0,-1-2 0,1 1 0,-1 0 0,0-1 0,-1 0 0,1-1 0,-1 1 0,0 0 0,-1-1 0,0 0 0,0 0 0,0 0 0,-1 0 0,2-10 0,0 1 0,-1 1 0,-1-1 0,0 1 0,-1-1 0,-1 0 0,0 0 0,-1 0 0,-1 1 0,-4-21 0,3 26 0,-1 1 0,1 0 0,-2 0 0,1 0 0,-1 0 0,-1 1 0,1 0 0,-1 0 0,-1 0 0,-13-12 0,-7-3 0,-51-33 0,76 54 0,-17-8 0,0 1 0,0 0 0,-1 1 0,-30-7 0,8 2 0,-248-63 0,248 66 0,-39-3 0,-1 4 0,1 3 0,-140 8 0,90 0 0,-1819 0 43,1066-3-1451,862 1-5418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11.91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2249 60 24575,'0'1'0,"0"0"0,-1-1 0,1 1 0,0 0 0,-1 0 0,1 0 0,-1 0 0,1-1 0,-1 1 0,1 0 0,-1-1 0,1 1 0,-1 0 0,0-1 0,1 1 0,-1-1 0,0 1 0,0-1 0,1 1 0,-1-1 0,0 1 0,0-1 0,0 0 0,1 1 0,-1-1 0,0 0 0,0 0 0,-1 0 0,-31 5 0,27-5 0,-773 34 0,730-32 0,-65 11 0,7 0 0,45-5 0,-90 24 0,98-19 0,1-2 0,-90 7 0,29-18 0,73-2 0,0 2 0,-1 2 0,1 2 0,0 2 0,-43 11 0,36-4 0,27-8 0,0 1 0,0 2 0,-23 10 0,37-14 0,-1 0 0,1 1 0,0 0 0,1 1 0,-1-1 0,1 1 0,0 1 0,0-1 0,1 1 0,0 0 0,-7 12 0,6-7 0,0 1 0,1 0 0,1 0 0,0 0 0,1 0 0,0 1 0,1 0 0,-1 14 0,2 6 0,2 0 0,4 38 0,-4-67 0,0 0 0,1-1 0,-1 1 0,1 0 0,0-1 0,0 1 0,0-1 0,1 1 0,0-1 0,0 0 0,0 0 0,0 0 0,0-1 0,1 1 0,0-1 0,0 0 0,0 0 0,0 0 0,0 0 0,0-1 0,1 0 0,-1 1 0,1-2 0,0 1 0,-1 0 0,1-1 0,6 1 0,16 3 0,0-1 0,0-1 0,47-1 0,-59-2 0,1058 0 0,-439-2 0,2425 2 0,-3009-1 0,62-9 0,-89 7 0,-1-2 0,0 0 0,0-1 0,0-1 0,22-12 0,-33 13 0,-1 0 0,1-2 0,-1 1 0,-1-1 0,0 0 0,0-1 0,0 0 0,-1-1 0,8-11 0,-2-2 0,0 0 0,-1 0 0,11-31 0,-22 50 0,0 1 0,-1-1 0,0 0 0,0-1 0,0 1 0,0 0 0,-1 0 0,1 0 0,-1 0 0,0-1 0,0 1 0,-1 0 0,1 0 0,-1 0 0,0-1 0,0 1 0,-3-6 0,1 4 0,-1 0 0,0 1 0,0-1 0,0 1 0,0 0 0,-1 0 0,0 1 0,0-1 0,0 1 0,-10-5 0,-19-10 0,0 2 0,-1 1 0,-1 2 0,-45-12 0,-14-6 0,15 6 0,-154-32 0,-86 11 0,-207 9 0,459 36 0,1-3 0,-93-20 0,65 12 0,-2 4 0,1 5 0,-102 7 0,33 0 0,-790-3-1365,925 0-5461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26.12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0 558 24575,'2'-48'0,"10"-56"0,2-43 0,-15 116 0,1 18 0,-1 1 0,2 0 0,-1-1 0,2 1 0,5-24 0,-6 32 0,1 1 0,-1 0 0,1-1 0,0 1 0,0 0 0,0 0 0,1 0 0,-1 0 0,0 1 0,1-1 0,0 0 0,0 1 0,0 0 0,0 0 0,0 0 0,0 0 0,1 0 0,-1 1 0,0-1 0,1 1 0,-1 0 0,1 0 0,0 0 0,6 0 0,34-3 0,1 1 0,74 6 0,-26 0 0,70-1 0,257-4 0,-279-12 0,48 0 0,581 15 0,-725-3 0,53-9 0,22-2 0,600 9 0,-370 7 0,-225 0 0,134-7 0,-217-5 0,-37 8 0,1-1 0,0 0 0,0 1 0,-1 0 0,1 1 0,0-1 0,0 1 0,7 1 0,-11-1 0,0 1 0,0 0 0,-1 0 0,1 0 0,0 0 0,0 0 0,-1 0 0,1 0 0,0 1 0,-1-1 0,1 1 0,-1-1 0,0 1 0,1-1 0,-1 1 0,0 0 0,0 0 0,0-1 0,0 1 0,-1 0 0,1 0 0,0 0 0,-1 0 0,1 0 0,-1 0 0,0 0 0,0 0 0,0 4 0,5 62 40,-7 131 0,-2-62-1485,4-114-5381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28.57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2 414 24575,'-1'-94'0,"3"-106"0,-2 196 0,0-1 0,1 1 0,-1-1 0,1 1 0,0-1 0,1 1 0,-1 0 0,1 0 0,0-1 0,0 1 0,0 0 0,0 1 0,1-1 0,-1 0 0,1 1 0,0-1 0,0 1 0,0 0 0,6-4 0,-1 2 0,0 1 0,0 0 0,0 1 0,0 0 0,1 0 0,-1 1 0,1 0 0,-1 1 0,12-1 0,96-5 0,148 9 0,-118 2 0,1822-1 0,-1091-4 0,-873 0 0,-1 1 0,1 0 0,0 1 0,0-1 0,-1 0 0,1 1 0,-1 0 0,1 0 0,-1 0 0,1 0 0,-1 1 0,1-1 0,-1 1 0,0 0 0,0 0 0,6 5 0,-7-4 0,1 1 0,0 0 0,-1 1 0,1-1 0,-1 0 0,-1 1 0,1-1 0,0 1 0,-1 0 0,0-1 0,0 1 0,0 8 0,2 34 41,-5 94 0,-2-46-1488,4-67-5379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00.36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07.03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1358 6 24575,'-465'31'0,"360"-21"0,-218 6 0,305-13 0,0 1 0,0 1 0,0 0 0,0 1 0,1 1 0,0 1 0,0 0 0,-28 20 0,-13 5 0,32-20 0,-1 1 0,2 1 0,-43 34 0,61-43 0,1 1 0,-1-1 0,2 1 0,-1 0 0,1 1 0,0-1 0,0 1 0,1 0 0,0 0 0,0 1 0,1-1 0,0 1 0,1 0 0,-1 0 0,2-1 0,-2 18 0,2-15 0,1-1 0,0 1 0,0-1 0,1 1 0,0-1 0,1 0 0,5 17 0,-5-22 0,1 0 0,0 0 0,0 0 0,0-1 0,0 1 0,1-1 0,0 0 0,0 0 0,0 0 0,0 0 0,1-1 0,-1 1 0,1-1 0,0-1 0,9 5 0,6 2 0,1-1 0,0-1 0,0-1 0,1 0 0,25 2 0,115 4 0,-11-1 0,69 29 0,-128-21 0,160 13 0,379-30 0,-303-5 0,28 17 0,-11 0 0,-219-12 0,189 27 0,-152-12 0,318-9 0,-271-11 0,-108 2 0,101-14 0,-32-3 0,85-13 0,-198 21 0,149-30 0,-124 28 0,-61 10 0,-1-1 0,33-8 0,-47 8 0,0 0 0,0-1 0,-1 1 0,1-2 0,-1 1 0,0-1 0,0 1 0,-1-2 0,1 1 0,-1 0 0,0-1 0,-1 0 0,1-1 0,-1 1 0,0 0 0,-1-1 0,0 0 0,0 0 0,0 0 0,-1 0 0,2-10 0,0 1 0,-1 1 0,-1-1 0,0 1 0,-1-1 0,-1 0 0,0 0 0,-1 0 0,-1 1 0,-4-21 0,3 26 0,-1 1 0,1 0 0,-2 0 0,1 0 0,-1 0 0,-1 1 0,1 0 0,-1 0 0,-1 0 0,-13-12 0,-7-3 0,-51-33 0,76 54 0,-17-8 0,0 1 0,0 0 0,-1 1 0,-30-7 0,8 2 0,-248-63 0,248 66 0,-39-3 0,-1 4 0,1 3 0,-140 8 0,90 0 0,-1819 0 43,1066-3-1451,862 1-5418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11.91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2249 60 24575,'0'1'0,"0"0"0,-1-1 0,1 1 0,0 0 0,-1 0 0,1 0 0,-1 0 0,1-1 0,-1 1 0,1 0 0,-1-1 0,1 1 0,-1 0 0,0-1 0,1 1 0,-1-1 0,0 1 0,0-1 0,1 1 0,-1-1 0,0 1 0,0-1 0,0 0 0,1 1 0,-1-1 0,0 0 0,0 0 0,-1 0 0,-31 5 0,27-5 0,-773 34 0,730-32 0,-65 11 0,7 0 0,45-5 0,-90 24 0,98-19 0,1-2 0,-90 7 0,29-18 0,73-2 0,0 2 0,-1 2 0,1 2 0,0 2 0,-43 11 0,36-4 0,27-8 0,0 1 0,0 2 0,-23 10 0,37-14 0,-1 0 0,1 1 0,0 0 0,1 1 0,-1-1 0,1 1 0,0 1 0,0-1 0,1 1 0,0 0 0,-7 12 0,6-7 0,0 1 0,1 0 0,1 0 0,0 0 0,1 0 0,0 1 0,1 0 0,-1 14 0,2 6 0,2 0 0,4 38 0,-4-67 0,0 0 0,1-1 0,-1 1 0,1 0 0,0-1 0,0 1 0,0-1 0,1 1 0,0-1 0,0 0 0,0 0 0,0 0 0,0-1 0,1 1 0,0-1 0,0 0 0,0 0 0,0 0 0,0 0 0,0-1 0,1 0 0,-1 1 0,1-2 0,0 1 0,-1 0 0,1-1 0,6 1 0,16 3 0,0-1 0,0-1 0,47-1 0,-59-2 0,1058 0 0,-439-2 0,2425 2 0,-3009-1 0,62-9 0,-89 7 0,-1-2 0,0 0 0,0-1 0,0-1 0,22-12 0,-33 13 0,-1 0 0,1-2 0,-1 1 0,-1-1 0,0 0 0,0-1 0,0 0 0,-1-1 0,8-11 0,-2-2 0,0 0 0,-1 0 0,11-31 0,-22 50 0,0 1 0,-1-1 0,0 0 0,0-1 0,0 1 0,0 0 0,-1 0 0,1 0 0,-1 0 0,0-1 0,0 1 0,-1 0 0,1 0 0,-1 0 0,0-1 0,0 1 0,-3-6 0,1 4 0,-1 0 0,0 1 0,0-1 0,0 1 0,0 0 0,-1 0 0,0 1 0,0-1 0,0 1 0,-10-5 0,-19-10 0,0 2 0,-1 1 0,-1 2 0,-45-12 0,-14-6 0,15 6 0,-154-32 0,-86 11 0,-207 9 0,459 36 0,1-3 0,-93-20 0,65 12 0,-2 4 0,1 5 0,-102 7 0,33 0 0,-790-3-1365,925 0-5461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26.12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0 558 24575,'2'-48'0,"10"-56"0,2-43 0,-15 116 0,1 18 0,-1 1 0,2 0 0,-1-1 0,2 1 0,5-24 0,-6 32 0,1 1 0,-1 0 0,1-1 0,0 1 0,0 0 0,0 0 0,1 0 0,-1 0 0,0 1 0,1-1 0,0 0 0,0 1 0,0 0 0,0 0 0,0 0 0,0 0 0,1 0 0,-1 1 0,0-1 0,1 1 0,-1 0 0,1 0 0,0 0 0,6 0 0,34-3 0,1 1 0,74 6 0,-26 0 0,70-1 0,257-4 0,-279-12 0,48 0 0,581 15 0,-725-3 0,53-9 0,22-2 0,600 9 0,-370 7 0,-225 0 0,134-7 0,-217-5 0,-37 8 0,1-1 0,0 0 0,0 1 0,-1 0 0,1 1 0,0-1 0,0 1 0,7 1 0,-11-1 0,0 1 0,0 0 0,-1 0 0,1 0 0,0 0 0,0 0 0,-1 0 0,1 0 0,0 1 0,-1-1 0,1 1 0,-1-1 0,0 1 0,1-1 0,-1 1 0,0 0 0,0 0 0,0-1 0,0 1 0,-1 0 0,1 0 0,0 0 0,-1 0 0,1 0 0,-1 0 0,0 0 0,0 0 0,0 4 0,5 62 40,-7 131 0,-2-62-1485,4-114-5381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41.9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762 1 24575,'-569'0'0,"557"0"0,1 0 0,-1 1 0,0 1 0,1 0 0,-1 0 0,1 1 0,0 0 0,0 1 0,-14 7 0,21-9 0,-1 1 0,1 0 0,0 0 0,-1 0 0,1 1 0,1 0 0,-1-1 0,1 1 0,-1 0 0,1 1 0,0-1 0,0 1 0,1-1 0,0 1 0,-1 0 0,2 0 0,-1 0 0,0 0 0,1 0 0,0 0 0,0 0 0,0 10 0,3 218 0,2-74 0,-4-153 0,0-1 0,0 1 0,1 0 0,-1-1 0,1 1 0,0 0 0,1-1 0,-1 1 0,1-1 0,5 9 0,-5-11 0,0-1 0,0 1 0,0-1 0,0 0 0,1 0 0,-1 0 0,1 0 0,0 0 0,0 0 0,-1-1 0,1 0 0,0 1 0,0-1 0,0 0 0,1 0 0,-1-1 0,0 1 0,0-1 0,0 1 0,6-1 0,172-2 0,-61-2 0,-107 3 0,0 0 0,0-1 0,-1 0 0,1-1 0,-1-1 0,0 0 0,0 0 0,0-1 0,13-8 0,-4 1 0,-1-1 0,-1-1 0,0 0 0,19-20 0,-33 28 0,0 0 0,0-1 0,0 1 0,-1-1 0,0-1 0,0 1 0,-1 0 0,0-1 0,0 0 0,3-14 0,0-11 0,3-44 0,-6 52 0,2-173-282,-6 153-801,1 22-5743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28.57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2 414 24575,'-1'-94'0,"3"-106"0,-2 196 0,0-1 0,1 1 0,-1-1 0,1 1 0,0-1 0,1 1 0,-1 0 0,1 0 0,0-1 0,0 1 0,0 0 0,0 1 0,1-1 0,-1 0 0,1 1 0,0-1 0,0 1 0,0 0 0,6-4 0,-1 2 0,0 1 0,0 0 0,0 1 0,0 0 0,1 0 0,-1 1 0,1 0 0,-1 1 0,12-1 0,96-5 0,148 9 0,-118 2 0,1822-1 0,-1091-4 0,-873 0 0,-1 1 0,1 0 0,0 1 0,0-1 0,-1 0 0,1 1 0,-1 0 0,1 0 0,-1 0 0,1 0 0,-1 1 0,1-1 0,-1 1 0,0 0 0,0 0 0,6 5 0,-7-4 0,1 1 0,0 0 0,-1 1 0,1-1 0,-1 0 0,-1 1 0,1-1 0,0 1 0,-1 0 0,0-1 0,0 1 0,0 8 0,2 34 41,-5 94 0,-2-46-1488,4-67-5379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43:47.1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1 220 24575,'16'-1'0,"0"-1"0,1-1 0,25-8 0,-8 2 0,39-8 0,10-4 0,0 4 0,169-12 0,-146 22 0,156-28 0,-77 6 0,391-10 0,6 40 0,-236 2 0,-158-5 0,204 4 0,-345 4 0,-1 1 0,0 3 0,54 18 0,-74-20 0,68 20 0,-32-8 0,1-3 0,121 18 0,151 15 0,-122-15 0,4-3 0,738 70 0,143-99 0,-577-6 0,-319 1 0,266-38 0,-102-15 0,604-78 0,-655 104 0,346 12 0,-78 23-543,-500-6-279,-54 0-6004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00.36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07.03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1358 6 24575,'-465'31'0,"360"-21"0,-218 6 0,305-13 0,0 1 0,0 1 0,0 0 0,0 1 0,1 1 0,0 1 0,0 0 0,-28 20 0,-13 5 0,32-20 0,-1 1 0,2 1 0,-43 34 0,61-43 0,1 1 0,-1-1 0,2 1 0,-1 0 0,1 1 0,0-1 0,0 1 0,1 0 0,0 0 0,0 1 0,1-1 0,0 1 0,1 0 0,-1 0 0,2-1 0,-2 18 0,2-15 0,1-1 0,0 1 0,0-1 0,1 1 0,0-1 0,1 0 0,5 17 0,-5-22 0,1 0 0,0 0 0,0 0 0,0-1 0,0 1 0,1-1 0,0 0 0,0 0 0,0 0 0,0 0 0,1-1 0,-1 1 0,1-1 0,0-1 0,9 5 0,6 2 0,1-1 0,0-1 0,0-1 0,1 0 0,25 2 0,115 4 0,-11-1 0,69 29 0,-128-21 0,160 13 0,379-30 0,-303-5 0,28 17 0,-11 0 0,-219-12 0,189 27 0,-152-12 0,318-9 0,-271-11 0,-108 2 0,101-14 0,-32-3 0,85-13 0,-198 21 0,149-30 0,-124 28 0,-61 10 0,-1-1 0,33-8 0,-47 8 0,0 0 0,0-1 0,-1 1 0,1-2 0,-1 1 0,0-1 0,0 1 0,-1-2 0,1 1 0,-1 0 0,0-1 0,-1 0 0,1-1 0,-1 1 0,0 0 0,-1-1 0,0 0 0,0 0 0,0 0 0,-1 0 0,2-10 0,0 1 0,-1 1 0,-1-1 0,0 1 0,-1-1 0,-1 0 0,0 0 0,-1 0 0,-1 1 0,-4-21 0,3 26 0,-1 1 0,1 0 0,-2 0 0,1 0 0,-1 0 0,-1 1 0,1 0 0,-1 0 0,-1 0 0,-13-12 0,-7-3 0,-51-33 0,76 54 0,-17-8 0,0 1 0,0 0 0,-1 1 0,-30-7 0,8 2 0,-248-63 0,248 66 0,-39-3 0,-1 4 0,1 3 0,-140 8 0,90 0 0,-1819 0 43,1066-3-1451,862 1-5418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11.91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2249 60 24575,'0'1'0,"0"0"0,-1-1 0,1 1 0,0 0 0,-1 0 0,1 0 0,-1 0 0,1-1 0,-1 1 0,1 0 0,-1-1 0,1 1 0,-1 0 0,0-1 0,1 1 0,-1-1 0,0 1 0,0-1 0,1 1 0,-1-1 0,0 1 0,0-1 0,0 0 0,1 1 0,-1-1 0,0 0 0,0 0 0,-1 0 0,-31 5 0,27-5 0,-773 34 0,730-32 0,-65 11 0,7 0 0,45-5 0,-90 24 0,98-19 0,1-2 0,-90 7 0,29-18 0,73-2 0,0 2 0,-1 2 0,1 2 0,0 2 0,-43 11 0,36-4 0,27-8 0,0 1 0,0 2 0,-23 10 0,37-14 0,-1 0 0,1 1 0,0 0 0,1 1 0,-1-1 0,1 1 0,0 1 0,0-1 0,1 1 0,0 0 0,-7 12 0,6-7 0,0 1 0,1 0 0,1 0 0,0 0 0,1 0 0,0 1 0,1 0 0,-1 14 0,2 6 0,2 0 0,4 38 0,-4-67 0,0 0 0,1-1 0,-1 1 0,1 0 0,0-1 0,0 1 0,0-1 0,1 1 0,0-1 0,0 0 0,0 0 0,0 0 0,0-1 0,1 1 0,0-1 0,0 0 0,0 0 0,0 0 0,0 0 0,0-1 0,1 0 0,-1 1 0,1-2 0,0 1 0,-1 0 0,1-1 0,6 1 0,16 3 0,0-1 0,0-1 0,47-1 0,-59-2 0,1058 0 0,-439-2 0,2425 2 0,-3009-1 0,62-9 0,-89 7 0,-1-2 0,0 0 0,0-1 0,0-1 0,22-12 0,-33 13 0,-1 0 0,1-2 0,-1 1 0,-1-1 0,0 0 0,0-1 0,0 0 0,-1-1 0,8-11 0,-2-2 0,0 0 0,-1 0 0,11-31 0,-22 50 0,0 1 0,-1-1 0,0 0 0,0-1 0,0 1 0,0 0 0,-1 0 0,1 0 0,-1 0 0,0-1 0,0 1 0,-1 0 0,1 0 0,-1 0 0,0-1 0,0 1 0,-3-6 0,1 4 0,-1 0 0,0 1 0,0-1 0,0 1 0,0 0 0,-1 0 0,0 1 0,0-1 0,0 1 0,-10-5 0,-19-10 0,0 2 0,-1 1 0,-1 2 0,-45-12 0,-14-6 0,15 6 0,-154-32 0,-86 11 0,-207 9 0,459 36 0,1-3 0,-93-20 0,65 12 0,-2 4 0,1 5 0,-102 7 0,33 0 0,-790-3-1365,925 0-5461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26.12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0 558 24575,'2'-48'0,"10"-56"0,2-43 0,-15 116 0,1 18 0,-1 1 0,2 0 0,-1-1 0,2 1 0,5-24 0,-6 32 0,1 1 0,-1 0 0,1-1 0,0 1 0,0 0 0,0 0 0,1 0 0,-1 0 0,0 1 0,1-1 0,0 0 0,0 1 0,0 0 0,0 0 0,0 0 0,0 0 0,1 0 0,-1 1 0,0-1 0,1 1 0,-1 0 0,1 0 0,0 0 0,6 0 0,34-3 0,1 1 0,74 6 0,-26 0 0,70-1 0,257-4 0,-279-12 0,48 0 0,581 15 0,-725-3 0,53-9 0,22-2 0,600 9 0,-370 7 0,-225 0 0,134-7 0,-217-5 0,-37 8 0,1-1 0,0 0 0,0 1 0,-1 0 0,1 1 0,0-1 0,0 1 0,7 1 0,-11-1 0,0 1 0,0 0 0,-1 0 0,1 0 0,0 0 0,0 0 0,-1 0 0,1 0 0,0 1 0,-1-1 0,1 1 0,-1-1 0,0 1 0,1-1 0,-1 1 0,0 0 0,0 0 0,0-1 0,0 1 0,-1 0 0,1 0 0,0 0 0,-1 0 0,1 0 0,-1 0 0,0 0 0,0 0 0,0 4 0,5 62 40,-7 131 0,-2-62-1485,4-114-5381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0:37:28.57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2 414 24575,'-1'-94'0,"3"-106"0,-2 196 0,0-1 0,1 1 0,-1-1 0,1 1 0,0-1 0,1 1 0,-1 0 0,1 0 0,0-1 0,0 1 0,0 0 0,0 1 0,1-1 0,-1 0 0,1 1 0,0-1 0,0 1 0,0 0 0,6-4 0,-1 2 0,0 1 0,0 0 0,0 1 0,0 0 0,1 0 0,-1 1 0,1 0 0,-1 1 0,12-1 0,96-5 0,148 9 0,-118 2 0,1822-1 0,-1091-4 0,-873 0 0,-1 1 0,1 0 0,0 1 0,0-1 0,-1 0 0,1 1 0,-1 0 0,1 0 0,-1 0 0,1 0 0,-1 1 0,1-1 0,-1 1 0,0 0 0,0 0 0,6 5 0,-7-4 0,1 1 0,0 0 0,-1 1 0,1-1 0,-1 0 0,-1 1 0,1-1 0,0 1 0,-1 0 0,0-1 0,0 1 0,0 8 0,2 34 41,-5 94 0,-2-46-1488,4-67-5379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1:12:18.6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869 1 24575,'-40'0'0,"13"-1"0,0 1 0,-31 5 0,49-3 0,0-1 0,0 2 0,0-1 0,1 1 0,-1 1 0,1-1 0,0 2 0,0-1 0,0 1 0,-9 7 0,-26 24 0,2 1 0,1 2 0,-67 86 0,91-98 0,1 1 0,1 1 0,1 0 0,1 1 0,-14 62 0,13-46 0,-29 70 0,10-33 0,4 1 0,-30 140 0,35-122 0,7-21 0,-9 160 0,6-36 0,-13 223 0,34 2 0,1-153 0,-3 456 0,1-716 0,0 1 0,1-1 0,1 0 0,1 0 0,10 30 0,41 77 0,-34-81 0,16 49 0,-2 13 0,-5 1 0,16 112 0,1-14 0,-31-147 0,-3-4 0,-10-37 0,1 1 0,0-1 0,1 0 0,1 0 0,1 0 0,0-1 0,1 0 0,11 17 0,-3-11 0,-4-7 0,-1 1 0,-1 0 0,0 1 0,-1 0 0,8 20 0,-16-33 0,1 1 0,-1 0 0,0 0 0,0 1 0,-1-1 0,1 0 0,-1 0 0,0 0 0,0 0 0,0 0 0,-1 0 0,0 1 0,1-1 0,-1 0 0,-1 0 0,1 0 0,-1-1 0,1 1 0,-1 0 0,0 0 0,0-1 0,-1 1 0,1-1 0,-1 0 0,0 0 0,1 0 0,-1 0 0,-5 3 0,-8 7 0,-1-1 0,0-1 0,0 0 0,-1-2 0,-1 0 0,1-1 0,-2 0 0,1-2 0,-1 0 0,0-1 0,0-2 0,-33 3 0,26-9 119,21-2-322,17-1-1078,12 1-5545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21:12:19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1 587 24575,'0'-4'0,"0"-11"0,0-13 0,0-9 0,0-5 0,0 2 0,0-3 0,0-2 0,0 1 0,0 4 0,0 4 0,0 4 0,0 2 0,0 2 0,0-4 0,0 0 0,0 0 0,0 6-8191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5:58.95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1521 0 24575,'-1243'0'0,"1234"1"0,-1 0 0,0 1 0,1 0 0,-1 0 0,1 1 0,-1 0 0,1 1 0,0 0 0,1 0 0,-1 1 0,1 0 0,0 0 0,0 1 0,0 1 0,-8 8 0,0 1 0,0 2 0,1 0 0,1 1 0,0 0 0,-14 28 0,24-35 0,-1-1 0,1 1 0,1 0 0,0 0 0,1 0 0,0 0 0,1 1 0,0 16 0,9 100 0,-7-123 0,1 0 0,-1-1 0,1 1 0,0-1 0,1 0 0,-1 1 0,1-1 0,0 0 0,0 0 0,1-1 0,-1 1 0,1-1 0,0 0 0,0 0 0,1 0 0,-1 0 0,1-1 0,0 0 0,8 5 0,11 4 0,0 0 0,50 14 0,-54-19 0,29 9 0,0-3 0,0-2 0,1-2 0,0-2 0,1-2 0,60-3 0,516-3 0,-619 2 0,0-1 0,0-1 0,0 1 0,1-1 0,-1-1 0,-1 0 0,1 0 0,11-4 0,-15 3 0,0 1 0,-1 0 0,1-1 0,-1 0 0,1 0 0,-1 0 0,0 0 0,0-1 0,-1 1 0,1-1 0,-1 0 0,0 0 0,0 0 0,0 0 0,0 0 0,2-8 0,55-215 0,-11 40 0,-47 185 0,0-1 0,0 1 0,0-1 0,0 1 0,0 0 0,-1-1 0,1 0 0,-1 1 0,1-1 0,-1 1 0,0-1 0,0 1 0,0-1 0,-1 0 0,1 1 0,-1-1 0,1 1 0,-1-1 0,0 1 0,0-1 0,0 1 0,0 0 0,0-1 0,-1 1 0,1 0 0,-1 0 0,1 0 0,-1 0 0,0 0 0,0 0 0,0 1 0,0-1 0,0 0 0,0 1 0,-4-2 0,-27-26-1365,20 13-5461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01.51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1223 3 24575,'-64'-1'0,"22"0"0,1 1 0,-1 2 0,-80 15 0,78-10 0,0-2 0,0-1 0,0-3 0,-57-5 0,-2 2 0,73 2 0,-1 1 0,1 2 0,0 1 0,0 1 0,1 2 0,-1 1 0,1 1 0,1 2 0,0 1 0,-34 19 0,49-23 0,0 1 0,1 1 0,0 0 0,0 0 0,1 1 0,1 1 0,0 0 0,0 0 0,1 1 0,1 0 0,0 0 0,1 1 0,0 0 0,1 1 0,1-1 0,0 1 0,-3 18 0,2 38 0,3 0 0,10 100 0,-7-167 0,1 1 0,-1-1 0,1 0 0,0 1 0,1-1 0,-1 0 0,1 0 0,0 0 0,0 0 0,0 0 0,0 0 0,1-1 0,0 1 0,0-1 0,6 7 0,-3-6 0,0 1 0,0-1 0,1 0 0,-1-1 0,1 0 0,0 0 0,0 0 0,14 3 0,8-1 0,1-1 0,0-2 0,55-1 0,-62-2 0,210 3 0,189-6 0,-387 1 0,-1-1 0,1-1 0,-1-2 0,37-13 0,-52 14 0,-1-1 0,0-1 0,0-1 0,0-1 0,-1 0 0,-1-1 0,0-1 0,25-23 0,-34 27 0,0-1 0,-1 0 0,0 0 0,-1-1 0,0 1 0,0-1 0,-1 0 0,0-1 0,-1 1 0,0-1 0,-1 1 0,0-1 0,1-11 0,-1-9 0,-1-1 0,-2 1 0,-4-40 0,3 64 0,1-1 0,-1 1 0,0 0 0,0 0 0,-1 0 0,0 1 0,0-1 0,-1 1 0,0-1 0,-4-5 0,-53-54 0,18 22 0,39 39-195,-1 1 0,1-1 0,-1 1 0,0 0 0,0 0 0,-10-5 0,-9-2-6631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04.47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1534 33 24575,'-199'-14'0,"16"1"0,95 11 0,14-1 0,0 3 0,-76 11 0,122-5 0,0 1 0,1 2 0,0 0 0,-50 27 0,-40 14 0,51-30 0,46-15 0,-1 0 0,1 2 0,0 1 0,0 0 0,1 1 0,-31 21 0,7 3 0,-62 63 0,96-87 0,0 2 0,1-1 0,1 1 0,0 0 0,0 1 0,1-1 0,1 1 0,0 0 0,-5 21 0,9-29 0,0-1 0,0 1 0,0 0 0,1 0 0,-1 0 0,1-1 0,0 1 0,1 0 0,-1 0 0,1 0 0,-1 0 0,1-1 0,0 1 0,0 0 0,1-1 0,-1 1 0,1-1 0,0 1 0,0-1 0,0 0 0,0 0 0,0 0 0,1 0 0,0 0 0,-1 0 0,1-1 0,0 1 0,0-1 0,0 0 0,1 0 0,-1 0 0,1 0 0,-1-1 0,1 1 0,-1-1 0,5 1 0,10 3 0,0-2 0,0 0 0,0-1 0,24-1 0,-18 0 0,-1 0 0,24 6 0,5 0 0,1-2 0,-1-2 0,78-6 0,-22 0 0,3 5 0,-11-1 0,141-14 0,-237 12 0,138-23 0,-123 19 0,0-1 0,0 0 0,-1-1 0,0-2 0,23-13 0,-9 2 0,0-1 0,42-38 0,-62 48 0,-1 0 0,0 0 0,-1-1 0,0-1 0,15-24 0,-21 27 0,0 0 0,0 0 0,-1 0 0,0 0 0,-1 0 0,0-1 0,0 1 0,-1-1 0,-1-17 0,0 21 0,1 0 0,-2 0 0,1-1 0,-1 1 0,0 0 0,-1 0 0,0 0 0,0 0 0,-3-7 0,3 11 0,0 0 0,0 1 0,0-1 0,-1 1 0,1 0 0,-1 0 0,1 0 0,-1 0 0,0 0 0,0 0 0,1 1 0,-1-1 0,0 1 0,-1 0 0,1 0 0,0 0 0,0 0 0,0 1 0,-1-1 0,1 1 0,0 0 0,-5 0 0,-73 1-1365,56 0-5461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13.67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791 0 24575,'-6'4'0,"-1"0"0,0 0 0,-1-1 0,1 0 0,0-1 0,-1 1 0,0-2 0,1 1 0,-1-1 0,0 0 0,0 0 0,-12-1 0,-18 3 0,-2 7 0,0 1 0,1 2 0,0 1 0,1 3 0,1 1 0,-36 23 0,22-13 0,-6 1 0,25-14 0,1 2 0,-52 38 0,75-48 0,1 0 0,0 0 0,1 1 0,-1 0 0,2 1 0,-1-1 0,1 1 0,1 0 0,-1 1 0,1-1 0,1 1 0,-5 18 0,6-15 0,-1 0 0,1 0 0,1 0 0,1 0 0,-1 0 0,2 0 0,0 0 0,1 0 0,5 22 0,-4-28 0,0 0 0,1-1 0,0 1 0,0 0 0,0-1 0,1 0 0,0 0 0,0-1 0,1 1 0,-1-1 0,1 0 0,0-1 0,1 1 0,-1-1 0,1 0 0,13 5 0,3 1 0,0-2 0,1 0 0,47 9 0,82 1 0,-83-12 0,440 6 0,-322-14 0,-179 2 0,1 0 0,-1-1 0,1 0 0,-1-1 0,1 0 0,-1 0 0,0-1 0,0 0 0,0-1 0,0 0 0,-1 0 0,1-1 0,-1 0 0,0 0 0,-1-1 0,1 0 0,-1 0 0,0-1 0,-1 0 0,0 0 0,0-1 0,0 0 0,-1 0 0,0 0 0,0 0 0,3-11 0,8-23 0,-5 15 0,-2 0 0,10-45 0,-17 62 0,-1 0 0,0 1 0,-1-1 0,0 0 0,0 0 0,-1 0 0,-1 1 0,1-1 0,-2 0 0,1 1 0,-7-16 0,6 17 0,-1 0 0,0 0 0,0 0 0,-1 0 0,0 0 0,0 1 0,-1 0 0,0 0 0,0 1 0,-1 0 0,1 0 0,-1 0 0,-1 1 0,1-1 0,-1 2 0,0-1 0,0 1 0,0 1 0,0-1 0,-1 1 0,0 1 0,1 0 0,-18-2 0,-105-23 0,44 7 0,69 15 12,1 0-1,0-1 0,0-1 1,1-1-1,-30-19 0,-16-7-1444,41 24-5393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39.03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926 1 24575,'-616'0'0,"598"0"0,1 1 0,0 0 0,0 1 0,0 1 0,0 1 0,0 1 0,1 0 0,0 1 0,-29 15 0,37-17 0,1 1 0,-1 0 0,1 1 0,0 0 0,0 0 0,1 0 0,0 1 0,0 0 0,0 0 0,1 1 0,0-1 0,0 1 0,1 0 0,0 1 0,1-1 0,0 1 0,0-1 0,0 1 0,1 0 0,-1 11 0,1 1 0,0 0 0,1 0 0,1 0 0,1 0 0,1-1 0,1 1 0,0 0 0,2-1 0,13 38 0,-13-50 0,1 0 0,0 0 0,0-1 0,0 0 0,1 0 0,0 0 0,1-1 0,-1 0 0,1 0 0,14 7 0,8 3 0,51 21 0,-18-15 0,94 19 0,-49-14 0,-49-9 0,-36-10 0,0-1 0,0-2 0,0 0 0,45 3 0,-59-7 0,1-2 0,0 1 0,0-1 0,-1 0 0,1-1 0,-1 0 0,1-1 0,-1 0 0,0 0 0,0-1 0,0 0 0,-1 0 0,1-1 0,-1-1 0,0 1 0,13-13 0,17-12 0,-15 13 0,0-2 0,-1 0 0,22-28 0,-37 40 0,-2-1 0,1 0 0,-1 0 0,-1 0 0,1-1 0,-1 0 0,-1 0 0,0 0 0,0 0 0,-1 0 0,0 0 0,0-1 0,-1 1 0,0-11 0,-1-13 0,2-2 0,-2 1 0,-2-1 0,-1 0 0,-12-55 0,14 87 6,0 0 0,-1 0-1,1 0 1,0 0 0,-1 0-1,0 0 1,1 0 0,-1 0 0,0 1-1,-1-1 1,1 1 0,0 0-1,-1 0 1,1-1 0,-1 2-1,0-1 1,0 0 0,1 0 0,-1 1-1,-4-2 1,-2 1-218,1 0 0,0 0 0,-1 1-1,1 0 1,-1 0 0,-13 1 0,-1 1-6614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5T18:56:41.9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762 1 24575,'-569'0'0,"557"0"0,1 0 0,-1 1 0,0 1 0,1 0 0,-1 0 0,1 1 0,0 0 0,0 1 0,-14 7 0,21-9 0,-1 1 0,1 0 0,0 0 0,-1 0 0,1 1 0,1 0 0,-1-1 0,1 1 0,-1 0 0,1 1 0,0-1 0,0 1 0,1-1 0,0 1 0,-1 0 0,2 0 0,-1 0 0,0 0 0,1 0 0,0 0 0,0 0 0,0 10 0,3 218 0,2-74 0,-4-153 0,0-1 0,0 1 0,1 0 0,-1-1 0,1 1 0,0 0 0,1-1 0,-1 1 0,1-1 0,5 9 0,-5-11 0,0-1 0,0 1 0,0-1 0,0 0 0,1 0 0,-1 0 0,1 0 0,0 0 0,0 0 0,-1-1 0,1 0 0,0 1 0,0-1 0,0 0 0,1 0 0,-1-1 0,0 1 0,0-1 0,0 1 0,6-1 0,172-2 0,-61-2 0,-107 3 0,0 0 0,0-1 0,-1 0 0,1-1 0,-1-1 0,0 0 0,0 0 0,0-1 0,13-8 0,-4 1 0,-1-1 0,-1-1 0,0 0 0,19-20 0,-33 28 0,0 0 0,0-1 0,0 1 0,-1-1 0,0-1 0,0 1 0,-1 0 0,0-1 0,0 0 0,3-14 0,0-11 0,3-44 0,-6 52 0,2-173-282,-6 153-801,1 22-5743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6A485-954A-4BCD-ABE1-FA116216429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F7375-FE37-4391-91A7-7F1D8263A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6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200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46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is supplemented by observation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28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20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28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7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980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39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61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957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82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6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04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2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264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4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605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704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880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quotes to specify a string macro. Assigning a number to a macro doesn’t require quotes.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573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Notice that in your do-file/command line, the local macro without quotes around 123 is different color than the </a:t>
            </a:r>
            <a:r>
              <a:rPr lang="en-US" dirty="0" err="1"/>
              <a:t>numString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We use quotes to specify a string macro. Assigning a number to a macro doesn’t require quotes.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253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812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I have handouts</a:t>
            </a:r>
          </a:p>
          <a:p>
            <a:r>
              <a:rPr lang="en-US" dirty="0"/>
              <a:t>- this information will be posted to our website too, so don’t worry!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2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123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1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38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92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31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49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Try to replicate this!</a:t>
            </a:r>
          </a:p>
          <a:p>
            <a:r>
              <a:rPr lang="en-US" dirty="0"/>
              <a:t>- Recommend: run a command, then open the data editor (via edit in command line)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67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552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F4E480B-94D6-46F9-A2B6-B98D311FDC19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183CDE-91A1-40C3-8E80-66F89E1C2D5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6756515-F9AA-46BD-8DD2-AA15BA492A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BA365E2-8B71-408B-9092-0104216AC7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DB8D7A-1BF6-4CDB-B93A-7736955F50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AACD774-5167-46C7-8A62-6E2FE4BE9469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6E0F2D8-452E-48F9-9912-C47EAEAE180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1FBBF95-430B-427C-A6E8-DB899217FC0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EE64698-3ED2-4395-B7FC-65248E437E0A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E20B1E1-CE09-4C2A-A3FB-DB8026C54E9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CB2405B-A907-48B3-906A-FB3573C0B28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6DC8E2D9-6729-4614-8667-C1016D3182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EEBB1-1A1F-4A2C-B805-719CF98F6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11090273" cy="3798000"/>
          </a:xfrm>
        </p:spPr>
        <p:txBody>
          <a:bodyPr anchor="b"/>
          <a:lstStyle>
            <a:lvl1pPr algn="l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6CC87B-ED2D-4303-BD40-E7AF14C03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4508500"/>
            <a:ext cx="7345362" cy="1800224"/>
          </a:xfrm>
        </p:spPr>
        <p:txBody>
          <a:bodyPr/>
          <a:lstStyle>
            <a:lvl1pPr marL="0" indent="0" algn="l">
              <a:buNone/>
              <a:defRPr sz="16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880B4-5679-491C-963F-EC47B048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65D6D-3F98-4BE8-A069-B9640990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CD51D-8E06-4959-88C9-64741507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5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C461672-F18A-4768-9850-0531FD3720BA}"/>
              </a:ext>
            </a:extLst>
          </p:cNvPr>
          <p:cNvGrpSpPr/>
          <p:nvPr/>
        </p:nvGrpSpPr>
        <p:grpSpPr>
          <a:xfrm rot="10800000">
            <a:off x="5921828" y="2876440"/>
            <a:ext cx="6270171" cy="3981559"/>
            <a:chOff x="0" y="0"/>
            <a:chExt cx="10800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A73898-D78C-45F9-AFC1-2AB16F6725C2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C423E3-700B-43D6-A2CB-F3C871632C20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F05B2A-1EC7-4131-B899-C7ECB9A502EB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0" y="-1"/>
            <a:ext cx="9361714" cy="4680857"/>
            <a:chOff x="0" y="0"/>
            <a:chExt cx="2880000" cy="14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7711D4C-4FFE-4151-B53D-60890F0F5827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9D6393-413D-4151-BC2C-43161BE4A799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96370B9-6459-4B05-9A8B-A9E7FA8966CD}"/>
              </a:ext>
            </a:extLst>
          </p:cNvPr>
          <p:cNvSpPr>
            <a:spLocks noChangeAspect="1"/>
          </p:cNvSpPr>
          <p:nvPr/>
        </p:nvSpPr>
        <p:spPr>
          <a:xfrm rot="10800000">
            <a:off x="8430794" y="3096793"/>
            <a:ext cx="3761205" cy="37612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3AC0C6-74C3-4E55-AA42-A9F1A4B1B210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2C27A4-86D3-4C83-8022-E37A8672A99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FF59-E1BE-4475-953B-5BF6FBC10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090273" cy="18002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1F045-44C5-4165-A640-4E4D33A59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0000" y="2528887"/>
            <a:ext cx="11090276" cy="3779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7047A-D05B-44E9-A240-BDB881C42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CB2E8-A68D-478D-A728-C9612848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E4F1D-3280-4DB5-B2E0-DA7F1071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C627D45-FE54-49FF-A37F-6206993AEFD8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8" name="Rectangle 7">
              <a:extLst>
                <a:ext uri="{FF2B5EF4-FFF2-40B4-BE49-F238E27FC236}">
                  <a16:creationId xmlns:a16="http://schemas.microsoft.com/office/drawing/2014/main" id="{879CEFA6-CCA5-4FEF-B53D-E74B1E67E9C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CFCD768-2100-4B20-87EF-9F92EFBD8F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1B599-DFF1-4E00-9EAE-EE32BD7B4860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0FCF7F6-290B-4DE7-BA60-863CBF95C2AF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9358AB-E1C9-402B-9F3F-28B4F50DAC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8C24EC-8C5D-4A7E-9D57-C752E0DC94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C0B30A-4855-4424-B3A8-AC110CA8356F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C119EB9-1A9A-45A4-AE16-9968A70C5C35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A5B7B85-4DC3-4343-B734-4852DD5DF033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F3733E-DBA5-4A25-9315-B7A1A5E7A1FF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AAB30D07-BE85-45CD-8055-8C57B00E29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7FFCCA-9DBF-4E0A-BDC6-F7B8F39BD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2238" y="539999"/>
            <a:ext cx="2628900" cy="57687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F1B23-21CD-4A3B-938B-5502019A1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0863" y="539999"/>
            <a:ext cx="8245475" cy="57687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9C884-5A98-4C01-BB89-098AC6966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4D22-9CD7-4FC6-9444-21948246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ECC14-D66C-401A-A0C9-DFCA5533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7416F32-9D98-4340-82E8-E90CE00AD2AC}"/>
              </a:ext>
            </a:extLst>
          </p:cNvPr>
          <p:cNvGrpSpPr/>
          <p:nvPr/>
        </p:nvGrpSpPr>
        <p:grpSpPr>
          <a:xfrm flipV="1">
            <a:off x="0" y="-1"/>
            <a:ext cx="12191999" cy="6861601"/>
            <a:chOff x="0" y="-1"/>
            <a:chExt cx="12191999" cy="686160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375AB4-82BB-418F-A50F-6180F68724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DD54B2-4A3F-4BFE-8FF0-82CA73F4AE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0280" y="2148106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0876F96-77AB-4E72-B1D2-FA45F4E3C0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6347046" cy="6347046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B08A2E9-6518-449E-940B-8518A1D850BB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0" y="-1"/>
              <a:ext cx="10800000" cy="6858000"/>
              <a:chOff x="2328000" y="0"/>
              <a:chExt cx="2880000" cy="144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0A86BE0-76B3-4EA0-BA2D-05266013A814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BA13564-810C-4398-AA63-67B020811FCB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555E1EF-6216-47FA-BBCA-7C0C8C2DAB8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6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D8D85657-6A77-4466-887F-EE948B9CD2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35498-B0C3-40BD-9407-6D0C0587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F85E-0893-4D8C-816A-5193CC6DC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0000">
              <a:defRPr/>
            </a:lvl1pPr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46A9C-9655-49F5-85B3-A8A37F4F5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F896C-71D7-487F-A1B9-CBBE6DF4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228E8-7B8A-4153-BEB2-BD5A69F2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1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E54407D-DBA4-414C-ACA5-30D7B87C652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D518BC-8E44-4DAA-A8B9-2CFBD91DCDCD}"/>
                </a:ext>
              </a:extLst>
            </p:cNvPr>
            <p:cNvSpPr/>
            <p:nvPr/>
          </p:nvSpPr>
          <p:spPr>
            <a:xfrm rot="10800000" flipH="1">
              <a:off x="0" y="2019649"/>
              <a:ext cx="4838350" cy="483835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67C3660-39CD-431D-8E64-37508FFEAC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03875" y="0"/>
              <a:ext cx="6521820" cy="3260910"/>
              <a:chOff x="0" y="0"/>
              <a:chExt cx="2880000" cy="1440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4CCE569-E461-438A-A235-B96A542AF82F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3F9DF1F-1F74-476C-AD41-22AC3F8A65A0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E49ED5-9713-43D1-AE9E-3F9FE557407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1A2854-1482-4441-85EA-D7B9F3EF5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887" y="2538000"/>
              <a:ext cx="4320000" cy="432000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ED36A6D-894D-44DA-851C-345A414F3F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6F1DF-CD42-4695-A7D0-2F5B19305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7345362" cy="5768725"/>
          </a:xfrm>
        </p:spPr>
        <p:txBody>
          <a:bodyPr anchor="t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49160-0F86-4FCA-8718-6980E99C7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75612" y="540000"/>
            <a:ext cx="3565523" cy="5768725"/>
          </a:xfrm>
        </p:spPr>
        <p:txBody>
          <a:bodyPr anchor="t"/>
          <a:lstStyle>
            <a:lvl1pPr marL="0" indent="0">
              <a:buNone/>
              <a:defRPr sz="18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C6CBB-DABA-4F2E-8574-46747E1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6BC-9ECC-439C-BF2E-F0B7EF193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2552-C4C9-44EE-B7CB-5A652393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9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5774299-531D-4CAC-881D-7EB68BC99FCC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A17676CF-DDCC-48C1-AC68-CDA0B9E47FD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052D363-F6F5-455B-A2F2-A12B30CEE5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0C396B8-00CA-4AE9-A0A5-B4E2B2A2AC07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6660166-3107-4058-A259-59B0527306BD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BE934E-3063-4D0F-AFDE-68D58D336C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39660FA-744A-4CB3-9BED-C59793E3BF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E313EEC-733B-4019-8A0B-3FA768B8DB7A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21FE91F-780C-4ABD-ADE8-0EFDB7196A10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9EA389-EE78-4475-A390-5EDED23C2D6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E492A94-8867-4C62-9D40-4023C41E0AF8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3DAD7C5-BA12-4557-8BC4-72C69B0D59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412EC-56C0-4009-B2E3-D63F9EEC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5" cy="1209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C84F-F3B7-4BF4-A328-BCF5ADD32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19CD5-DBB4-4749-980D-B5B40ECB6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FC378-6572-43DF-8344-59DE8122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67A14-246A-4DDF-865C-68F6E169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74B6D-E110-478C-94B9-2F8199E5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5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130F7E5-A40E-4C9C-8E4F-3935B9182C4A}"/>
              </a:ext>
            </a:extLst>
          </p:cNvPr>
          <p:cNvGrpSpPr/>
          <p:nvPr/>
        </p:nvGrpSpPr>
        <p:grpSpPr>
          <a:xfrm>
            <a:off x="0" y="-2"/>
            <a:ext cx="12191999" cy="6858001"/>
            <a:chOff x="0" y="-2"/>
            <a:chExt cx="12191999" cy="685800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67B504-02A7-4203-87D0-07D333D71917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1158F3-E1C3-400D-8505-628DB94365CE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AEADDCE-3295-4F24-8700-C93B5457C2B7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F95C76A-5429-458C-BC9D-E1053EF7B84F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0E8A42-259A-43FA-B284-B459D736409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900B4F1-619C-4C0E-B749-1843F22C946A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E6F70BB-DCCC-4CF0-B5BB-95A965A99947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3E6C50C-C1DA-44E1-B254-3B7228879DCD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FC6EEED-A40A-4D1C-BE6B-11DD62770607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27FF3FB-FDFC-4659-A7D6-ABED74010E82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1548ED5-6668-4672-88DC-40E92508ACA2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75AE1B2-E73F-4E6E-AAFB-FB1C02684D3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750F2D6-C0E1-4AFE-AB87-083292737609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ECC0D66-F2BE-4BF4-87F6-CE618B5C89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0BCA11-08C2-4C9A-B0A3-31C9051C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3" cy="121039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2CEB0-C969-40EA-A5E2-8D875E28A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929783"/>
            <a:ext cx="5448052" cy="792161"/>
          </a:xfrm>
        </p:spPr>
        <p:txBody>
          <a:bodyPr anchor="b"/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F41A6-112E-4305-A0BA-6E119A77A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672C5-31B9-443B-8DEE-552364689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3949" y="1929782"/>
            <a:ext cx="5437187" cy="792000"/>
          </a:xfrm>
        </p:spPr>
        <p:txBody>
          <a:bodyPr anchor="b"/>
          <a:lstStyle>
            <a:lvl1pPr marL="0" indent="0">
              <a:buNone/>
              <a:defRPr sz="1600" b="0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18B9D-8B21-4249-A3AD-8FBE48F0F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B60881-13B2-4064-84FB-6D071F36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9FCE5D-D5EF-485D-97FA-2614FF96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F204FC-4F66-417C-8E4B-74772ED0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6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521FD20-B9D4-4FD1-9AAD-F4157555AD62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477A35-8424-45D6-A66E-8ACFA6C405B5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FBA1CE-E9AC-40C0-A7F9-E5671F5FEF9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C2729A-59F8-46A4-9AAA-7665E5966E2D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EBBB96-590D-4704-87AD-A00AE2424DE8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89BAB7D-5298-40B9-910B-136D0C6A9934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323EA00-E168-4864-883B-358A7CDF9153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4F2DFA-2F27-43FB-B08C-0787FA44B0D1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750354-CD8D-4A3B-A7AC-04622BCB04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3ED3C6-DA43-4D1C-9056-407A4FB1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6"/>
            <a:ext cx="11090275" cy="5759450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CEB41-E921-45ED-951A-861E31E01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B422D-769C-4E63-8763-ABBB8850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8FB6F-2D68-40C0-B628-142011F3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0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ED88E92-14F3-4B58-9E48-1D79E139A89E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466AE7-32B6-4334-AF41-B9387E6726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9C09F8-90CD-443F-9AA1-D08C56A605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304AB-BE7D-45AC-A876-4A24543AE5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E11922B-DDB3-46D7-B1BD-C1CCDB3C42E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580F8F6-E662-4BCD-AC9C-7E5DDBD5A773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A333FE5-ADB0-48EE-A1A6-9AA36DA343A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09CD4F-6DF4-48AA-BD35-23E3F2A643F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2223219-ACCC-42F2-A1B4-E3C8C8AB12A4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510B0E9-9BA0-4357-9E04-554C19BAAC89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06DA80-525A-4C9E-A441-50630AA772A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841E027-8E53-4FEB-8605-2124D85731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871A2-AE80-4408-AA95-DC60D132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122A1-7B97-4979-B319-1CE0A4A4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09A76-7DCD-477A-A6BA-EEA63FF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6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5C0F5C-A529-490C-8941-78F10C6A00D3}"/>
              </a:ext>
            </a:extLst>
          </p:cNvPr>
          <p:cNvGrpSpPr/>
          <p:nvPr/>
        </p:nvGrpSpPr>
        <p:grpSpPr>
          <a:xfrm flipH="1">
            <a:off x="0" y="0"/>
            <a:ext cx="12191999" cy="6858001"/>
            <a:chOff x="0" y="-2"/>
            <a:chExt cx="12191999" cy="6858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A8D739-B942-4545-9459-A6CAF0444D1F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B38CCA-110B-4404-9363-BFFA76C096D2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223FE99-C58F-4A56-8F8E-2942FF74E4BD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BBD4511-8AB6-4BD3-8410-7FB3EC8D42B2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A8CA067-2248-4BD3-B56E-2C014AEB227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C017B9B-2727-4255-8F80-9D4C2A5AE297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93C5F16-BC47-4707-B6B7-DC5262ACDC51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88FE13-0734-4BB3-B4D1-7C53A194DA84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9B7EF7-1EDF-4AC7-8E40-C2801783AC85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5CA0A0-9A3F-498E-983D-B3285EF5AD9A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171814-E4F0-44B5-BC3F-588512210991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666ACD-EB1C-4732-971B-C3B26061DB8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A4E213B-7F96-44C1-90B3-B72E9387BF73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FE392AA-35E5-40E5-9309-284A0C54106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A8188C-9713-46E1-AA5C-C84FE515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192CC-893A-4A84-A7E9-F389D83F0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0" y="540000"/>
            <a:ext cx="6408736" cy="5759450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CC7765-7D44-43DD-A1DF-419D3E1C6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3536950"/>
            <a:ext cx="4511426" cy="2771775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36875-AFB0-4905-8C9E-A72B4F59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37ABF-7E70-4E45-A67B-C503BF18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016CA-2983-47BF-BA09-2130A40C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4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97E00A2-2906-4C97-9D1F-C789D3ADD373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CE8EF9-87D6-47FD-B7D3-2D48D8E48AC3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784998E-9D37-4D0D-889A-C67531E5295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B575B0B-C502-438E-967C-64D268031426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FC29931-00EB-4F74-BE4C-172A4C282A26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9B4C87-FDD3-406D-BE06-3ABF69905E03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D817A89-A0E1-4190-90AE-0571E6CE8FC6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D20388-C666-4992-920D-5F034214950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AB0CC3-A07E-43B8-9B34-0A67C1806D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1800A6-9706-4B81-B957-C950A5F77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7652B-AA0D-4574-AF1D-7F7442D84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32400" y="549275"/>
            <a:ext cx="6408736" cy="57594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19547-D24B-4BD1-8C26-318450B17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999" y="3536950"/>
            <a:ext cx="4511425" cy="2771774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A22E6-7E01-4547-8555-B2C19754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F6BEC-98F3-43FE-BA9B-B046D891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FAF54-57F0-46F9-A1BA-B554E140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0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749C77-AA3A-4DA0-9E20-32FCD2B8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809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DC81A-9B5E-4A92-AA7B-3D750F95F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2528887"/>
            <a:ext cx="11101136" cy="377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8083-48FB-4D6A-B77A-262FE3E23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314400"/>
            <a:ext cx="7350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A5BD-F7C8-4883-81D1-EF1F6F00E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75613" y="6314400"/>
            <a:ext cx="2623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none" spc="100" baseline="0">
                <a:solidFill>
                  <a:schemeClr val="tx1"/>
                </a:solidFill>
              </a:defRPr>
            </a:lvl1pPr>
          </a:lstStyle>
          <a:p>
            <a:pPr algn="r"/>
            <a:fld id="{7CF0BCE0-945C-4FDF-95A1-2149B1FF5B83}" type="datetimeFigureOut">
              <a:rPr lang="en-US" smtClean="0"/>
              <a:pPr algn="r"/>
              <a:t>10/31/2023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8FEDB-2614-400B-9C19-0F4D448D9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899" y="6314400"/>
            <a:ext cx="757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4CD77608-3819-479B-BB98-C216BA724EFE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789634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1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9.xml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8.xml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openxmlformats.org/officeDocument/2006/relationships/customXml" Target="../ink/ink20.xml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customXml" Target="../ink/ink25.xml"/><Relationship Id="rId3" Type="http://schemas.openxmlformats.org/officeDocument/2006/relationships/image" Target="../media/image19.png"/><Relationship Id="rId7" Type="http://schemas.openxmlformats.org/officeDocument/2006/relationships/customXml" Target="../ink/ink22.xml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customXml" Target="../ink/ink24.xml"/><Relationship Id="rId5" Type="http://schemas.openxmlformats.org/officeDocument/2006/relationships/customXml" Target="../ink/ink21.xml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customXml" Target="../ink/ink23.xml"/><Relationship Id="rId1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customXml" Target="../ink/ink30.xml"/><Relationship Id="rId3" Type="http://schemas.openxmlformats.org/officeDocument/2006/relationships/image" Target="../media/image19.png"/><Relationship Id="rId7" Type="http://schemas.openxmlformats.org/officeDocument/2006/relationships/customXml" Target="../ink/ink27.xml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customXml" Target="../ink/ink29.xml"/><Relationship Id="rId5" Type="http://schemas.openxmlformats.org/officeDocument/2006/relationships/customXml" Target="../ink/ink26.xml"/><Relationship Id="rId15" Type="http://schemas.openxmlformats.org/officeDocument/2006/relationships/customXml" Target="../ink/ink31.xml"/><Relationship Id="rId10" Type="http://schemas.openxmlformats.org/officeDocument/2006/relationships/image" Target="../media/image27.png"/><Relationship Id="rId4" Type="http://schemas.openxmlformats.org/officeDocument/2006/relationships/image" Target="../media/image20.png"/><Relationship Id="rId9" Type="http://schemas.openxmlformats.org/officeDocument/2006/relationships/customXml" Target="../ink/ink28.xml"/><Relationship Id="rId1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customXml" Target="../ink/ink36.xml"/><Relationship Id="rId18" Type="http://schemas.openxmlformats.org/officeDocument/2006/relationships/image" Target="../media/image32.png"/><Relationship Id="rId3" Type="http://schemas.openxmlformats.org/officeDocument/2006/relationships/image" Target="../media/image19.png"/><Relationship Id="rId7" Type="http://schemas.openxmlformats.org/officeDocument/2006/relationships/customXml" Target="../ink/ink33.xml"/><Relationship Id="rId12" Type="http://schemas.openxmlformats.org/officeDocument/2006/relationships/image" Target="../media/image28.png"/><Relationship Id="rId17" Type="http://schemas.openxmlformats.org/officeDocument/2006/relationships/customXml" Target="../ink/ink38.xml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customXml" Target="../ink/ink35.xml"/><Relationship Id="rId5" Type="http://schemas.openxmlformats.org/officeDocument/2006/relationships/customXml" Target="../ink/ink32.xml"/><Relationship Id="rId15" Type="http://schemas.openxmlformats.org/officeDocument/2006/relationships/customXml" Target="../ink/ink37.xml"/><Relationship Id="rId10" Type="http://schemas.openxmlformats.org/officeDocument/2006/relationships/image" Target="../media/image27.png"/><Relationship Id="rId4" Type="http://schemas.openxmlformats.org/officeDocument/2006/relationships/image" Target="../media/image20.png"/><Relationship Id="rId9" Type="http://schemas.openxmlformats.org/officeDocument/2006/relationships/customXml" Target="../ink/ink34.xml"/><Relationship Id="rId1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1.xm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8.xml"/><Relationship Id="rId3" Type="http://schemas.openxmlformats.org/officeDocument/2006/relationships/image" Target="../media/image2.png"/><Relationship Id="rId7" Type="http://schemas.openxmlformats.org/officeDocument/2006/relationships/customXml" Target="../ink/ink5.xm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customXml" Target="../ink/ink6.xml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13" Type="http://schemas.openxmlformats.org/officeDocument/2006/relationships/image" Target="../media/image8.png"/><Relationship Id="rId18" Type="http://schemas.openxmlformats.org/officeDocument/2006/relationships/customXml" Target="../ink/ink16.xml"/><Relationship Id="rId3" Type="http://schemas.openxmlformats.org/officeDocument/2006/relationships/image" Target="../media/image10.png"/><Relationship Id="rId21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openxmlformats.org/officeDocument/2006/relationships/customXml" Target="../ink/ink13.xml"/><Relationship Id="rId1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6" Type="http://schemas.openxmlformats.org/officeDocument/2006/relationships/customXml" Target="../ink/ink15.xml"/><Relationship Id="rId20" Type="http://schemas.openxmlformats.org/officeDocument/2006/relationships/customXml" Target="../ink/ink1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10" Type="http://schemas.openxmlformats.org/officeDocument/2006/relationships/customXml" Target="../ink/ink12.xml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customXml" Target="../ink/ink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C51935E-4A08-4AE4-8E13-F40CD3C4F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AD9ACE-5137-8FCE-996F-B9D581AD9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237" y="829607"/>
            <a:ext cx="5556000" cy="4792050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Stata Workshop 2: Intermediate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E198F-1D0E-BEDD-73C6-E174FDBF9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4" y="5516562"/>
            <a:ext cx="5024746" cy="796311"/>
          </a:xfrm>
        </p:spPr>
        <p:txBody>
          <a:bodyPr anchor="b">
            <a:normAutofit/>
          </a:bodyPr>
          <a:lstStyle/>
          <a:p>
            <a:r>
              <a:rPr lang="en-US" dirty="0"/>
              <a:t>FHSS Research Support Center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014575-F0CE-4EAB-917E-3325411BA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25125" y="3600"/>
            <a:ext cx="7266875" cy="6854400"/>
            <a:chOff x="4925125" y="3600"/>
            <a:chExt cx="7266875" cy="68544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DB3702B-264B-4A16-B3FF-E2B1366D5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5125" y="1098000"/>
              <a:ext cx="5760000" cy="57600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2A33E2F-6DB3-47D1-B577-F0D4289E8A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05686" y="65314"/>
              <a:ext cx="4320000" cy="4320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4F24FF8-D392-412B-AB34-A7D89311B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37600" y="360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3" descr="Triangular abstract background">
            <a:extLst>
              <a:ext uri="{FF2B5EF4-FFF2-40B4-BE49-F238E27FC236}">
                <a16:creationId xmlns:a16="http://schemas.microsoft.com/office/drawing/2014/main" id="{6D5C971F-6924-5AA5-237C-5DB7229366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44" r="20005" b="-2"/>
          <a:stretch/>
        </p:blipFill>
        <p:spPr>
          <a:xfrm>
            <a:off x="5334000" y="-3600"/>
            <a:ext cx="6858000" cy="6858000"/>
          </a:xfrm>
          <a:custGeom>
            <a:avLst/>
            <a:gdLst/>
            <a:ahLst/>
            <a:cxnLst/>
            <a:rect l="l" t="t" r="r" b="b"/>
            <a:pathLst>
              <a:path w="6858000" h="6858000">
                <a:moveTo>
                  <a:pt x="3429001" y="0"/>
                </a:moveTo>
                <a:cubicBezTo>
                  <a:pt x="5322784" y="0"/>
                  <a:pt x="6858000" y="1535216"/>
                  <a:pt x="6858000" y="3429001"/>
                </a:cubicBezTo>
                <a:cubicBezTo>
                  <a:pt x="6858000" y="5322785"/>
                  <a:pt x="5322784" y="6858000"/>
                  <a:pt x="3429001" y="6858000"/>
                </a:cubicBezTo>
                <a:cubicBezTo>
                  <a:pt x="1535216" y="6858000"/>
                  <a:pt x="0" y="5322785"/>
                  <a:pt x="0" y="3429001"/>
                </a:cubicBezTo>
                <a:cubicBezTo>
                  <a:pt x="0" y="1535216"/>
                  <a:pt x="1535216" y="0"/>
                  <a:pt x="3429001" y="0"/>
                </a:cubicBezTo>
                <a:close/>
              </a:path>
            </a:pathLst>
          </a:custGeom>
          <a:effectLst>
            <a:softEdge rad="1016000"/>
          </a:effectLst>
        </p:spPr>
      </p:pic>
    </p:spTree>
    <p:extLst>
      <p:ext uri="{BB962C8B-B14F-4D97-AF65-F5344CB8AC3E}">
        <p14:creationId xmlns:p14="http://schemas.microsoft.com/office/powerpoint/2010/main" val="2377540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09D20-FB06-E91E-39C8-37BA8455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7243"/>
          </a:xfrm>
        </p:spPr>
        <p:txBody>
          <a:bodyPr/>
          <a:lstStyle/>
          <a:p>
            <a:r>
              <a:rPr lang="en-US" dirty="0"/>
              <a:t>Another 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6BA3F-1DDA-752B-A0C6-1AB5C64FF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381329"/>
            <a:ext cx="11101136" cy="4927396"/>
          </a:xfrm>
        </p:spPr>
        <p:txBody>
          <a:bodyPr>
            <a:normAutofit/>
          </a:bodyPr>
          <a:lstStyle/>
          <a:p>
            <a:r>
              <a:rPr lang="en-US" dirty="0"/>
              <a:t>Example: regional sales</a:t>
            </a:r>
          </a:p>
          <a:p>
            <a:r>
              <a:rPr lang="en-US" dirty="0"/>
              <a:t>Command: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help merge</a:t>
            </a:r>
          </a:p>
          <a:p>
            <a:r>
              <a:rPr lang="en-US" dirty="0"/>
              <a:t>Merging by observation number instead of a key variable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93E49A-4E71-FAA6-8CD3-E396936DD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4" y="2726345"/>
            <a:ext cx="2238375" cy="1152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E63FDC-8602-74B2-DC86-157B601DF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530" y="2731209"/>
            <a:ext cx="1924050" cy="2828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FC5DD2-D654-CA5F-67D8-C06E72619A2D}"/>
              </a:ext>
            </a:extLst>
          </p:cNvPr>
          <p:cNvSpPr txBox="1"/>
          <p:nvPr/>
        </p:nvSpPr>
        <p:spPr>
          <a:xfrm>
            <a:off x="3339840" y="2921166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089DCB-DFF2-607F-D20A-7A89C0134B88}"/>
              </a:ext>
            </a:extLst>
          </p:cNvPr>
          <p:cNvSpPr txBox="1"/>
          <p:nvPr/>
        </p:nvSpPr>
        <p:spPr>
          <a:xfrm>
            <a:off x="6961887" y="2767279"/>
            <a:ext cx="34131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        ?</a:t>
            </a:r>
          </a:p>
        </p:txBody>
      </p:sp>
    </p:spTree>
    <p:extLst>
      <p:ext uri="{BB962C8B-B14F-4D97-AF65-F5344CB8AC3E}">
        <p14:creationId xmlns:p14="http://schemas.microsoft.com/office/powerpoint/2010/main" val="3576460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09D20-FB06-E91E-39C8-37BA8455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7243"/>
          </a:xfrm>
        </p:spPr>
        <p:txBody>
          <a:bodyPr/>
          <a:lstStyle/>
          <a:p>
            <a:r>
              <a:rPr lang="en-US" dirty="0"/>
              <a:t>Another 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6BA3F-1DDA-752B-A0C6-1AB5C64FF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7243"/>
            <a:ext cx="11101136" cy="478148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Example: regional sales</a:t>
            </a:r>
          </a:p>
          <a:p>
            <a:r>
              <a:rPr lang="en-US" dirty="0"/>
              <a:t>Command: help merge</a:t>
            </a:r>
          </a:p>
          <a:p>
            <a:r>
              <a:rPr lang="en-US" dirty="0"/>
              <a:t>Merging by observation number instead of a key variable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93E49A-4E71-FAA6-8CD3-E396936DD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4" y="2726345"/>
            <a:ext cx="2238375" cy="1152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E63FDC-8602-74B2-DC86-157B601DF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530" y="2731209"/>
            <a:ext cx="1924050" cy="2828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FC5DD2-D654-CA5F-67D8-C06E72619A2D}"/>
              </a:ext>
            </a:extLst>
          </p:cNvPr>
          <p:cNvSpPr txBox="1"/>
          <p:nvPr/>
        </p:nvSpPr>
        <p:spPr>
          <a:xfrm>
            <a:off x="3339840" y="2921166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089DCB-DFF2-607F-D20A-7A89C0134B88}"/>
              </a:ext>
            </a:extLst>
          </p:cNvPr>
          <p:cNvSpPr txBox="1"/>
          <p:nvPr/>
        </p:nvSpPr>
        <p:spPr>
          <a:xfrm>
            <a:off x="6961887" y="2767279"/>
            <a:ext cx="34131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        ?</a:t>
            </a:r>
          </a:p>
        </p:txBody>
      </p:sp>
    </p:spTree>
    <p:extLst>
      <p:ext uri="{BB962C8B-B14F-4D97-AF65-F5344CB8AC3E}">
        <p14:creationId xmlns:p14="http://schemas.microsoft.com/office/powerpoint/2010/main" val="1428674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09D20-FB06-E91E-39C8-37BA8455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7243"/>
          </a:xfrm>
        </p:spPr>
        <p:txBody>
          <a:bodyPr/>
          <a:lstStyle/>
          <a:p>
            <a:r>
              <a:rPr lang="en-US" dirty="0"/>
              <a:t>Another 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6BA3F-1DDA-752B-A0C6-1AB5C64FF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84052"/>
            <a:ext cx="11101136" cy="518484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Example: regional sales</a:t>
            </a:r>
          </a:p>
          <a:p>
            <a:r>
              <a:rPr lang="en-US" dirty="0"/>
              <a:t>Command: help merge</a:t>
            </a:r>
          </a:p>
          <a:p>
            <a:r>
              <a:rPr lang="en-US" dirty="0"/>
              <a:t>Merging by observation number instead of a key variable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93E49A-4E71-FAA6-8CD3-E396936DD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586" y="2678683"/>
            <a:ext cx="2238375" cy="1152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E63FDC-8602-74B2-DC86-157B601DF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070" y="2648523"/>
            <a:ext cx="1924050" cy="2828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2937DC-1805-FC25-6E0D-953344315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1995" y="2648523"/>
            <a:ext cx="4067175" cy="274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F6D856-2A4F-756C-8B19-9ABEB02CCB0B}"/>
              </a:ext>
            </a:extLst>
          </p:cNvPr>
          <p:cNvSpPr txBox="1"/>
          <p:nvPr/>
        </p:nvSpPr>
        <p:spPr>
          <a:xfrm>
            <a:off x="3339840" y="2921166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+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9A697B-B605-2D4C-70CA-3FC7A6C12FF7}"/>
              </a:ext>
            </a:extLst>
          </p:cNvPr>
          <p:cNvSpPr txBox="1"/>
          <p:nvPr/>
        </p:nvSpPr>
        <p:spPr>
          <a:xfrm>
            <a:off x="6380482" y="2767277"/>
            <a:ext cx="26629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       </a:t>
            </a:r>
          </a:p>
        </p:txBody>
      </p:sp>
    </p:spTree>
    <p:extLst>
      <p:ext uri="{BB962C8B-B14F-4D97-AF65-F5344CB8AC3E}">
        <p14:creationId xmlns:p14="http://schemas.microsoft.com/office/powerpoint/2010/main" val="1973455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09D20-FB06-E91E-39C8-37BA8455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7243"/>
          </a:xfrm>
        </p:spPr>
        <p:txBody>
          <a:bodyPr/>
          <a:lstStyle/>
          <a:p>
            <a:r>
              <a:rPr lang="en-US" dirty="0"/>
              <a:t>Another 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6BA3F-1DDA-752B-A0C6-1AB5C64FF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7243"/>
            <a:ext cx="11101136" cy="49416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Example: regional sales</a:t>
            </a:r>
          </a:p>
          <a:p>
            <a:r>
              <a:rPr lang="en-US" dirty="0"/>
              <a:t>Command: help merge</a:t>
            </a:r>
          </a:p>
          <a:p>
            <a:r>
              <a:rPr lang="en-US" dirty="0"/>
              <a:t>Merging by observation number instead of a key variable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For a common variable in both datasets, the data from the currently open dataset was kept.</a:t>
            </a:r>
          </a:p>
          <a:p>
            <a:pPr marL="0" indent="0">
              <a:buNone/>
            </a:pPr>
            <a:r>
              <a:rPr lang="en-US" dirty="0"/>
              <a:t>Other variables were added by position.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93E49A-4E71-FAA6-8CD3-E396936DD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586" y="2678683"/>
            <a:ext cx="2238375" cy="1152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E63FDC-8602-74B2-DC86-157B601DF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070" y="2648523"/>
            <a:ext cx="1924050" cy="2828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2937DC-1805-FC25-6E0D-953344315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1995" y="2648523"/>
            <a:ext cx="4067175" cy="274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F6D856-2A4F-756C-8B19-9ABEB02CCB0B}"/>
              </a:ext>
            </a:extLst>
          </p:cNvPr>
          <p:cNvSpPr txBox="1"/>
          <p:nvPr/>
        </p:nvSpPr>
        <p:spPr>
          <a:xfrm>
            <a:off x="3339840" y="2921166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+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9A697B-B605-2D4C-70CA-3FC7A6C12FF7}"/>
              </a:ext>
            </a:extLst>
          </p:cNvPr>
          <p:cNvSpPr txBox="1"/>
          <p:nvPr/>
        </p:nvSpPr>
        <p:spPr>
          <a:xfrm>
            <a:off x="6380482" y="2767277"/>
            <a:ext cx="26629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     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2D421C6-9188-A31A-54F6-55855E091B07}"/>
                  </a:ext>
                </a:extLst>
              </p14:cNvPr>
              <p14:cNvContentPartPr/>
              <p14:nvPr/>
            </p14:nvContentPartPr>
            <p14:xfrm>
              <a:off x="648797" y="2907965"/>
              <a:ext cx="185760" cy="83268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2D421C6-9188-A31A-54F6-55855E091B0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2677" y="2901845"/>
                <a:ext cx="19800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14925274-F791-556F-585B-02FE5068520E}"/>
                  </a:ext>
                </a:extLst>
              </p14:cNvPr>
              <p14:cNvContentPartPr/>
              <p14:nvPr/>
            </p14:nvContentPartPr>
            <p14:xfrm>
              <a:off x="4298837" y="2907605"/>
              <a:ext cx="185760" cy="7711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14925274-F791-556F-585B-02FE5068520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92717" y="2901485"/>
                <a:ext cx="198000" cy="78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BA5390D0-C8C8-0232-BD8B-45B656A21B82}"/>
                  </a:ext>
                </a:extLst>
              </p14:cNvPr>
              <p14:cNvContentPartPr/>
              <p14:nvPr/>
            </p14:nvContentPartPr>
            <p14:xfrm>
              <a:off x="7224917" y="2888525"/>
              <a:ext cx="207360" cy="8211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BA5390D0-C8C8-0232-BD8B-45B656A21B8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218797" y="2882405"/>
                <a:ext cx="219600" cy="83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4832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36971"/>
            <a:ext cx="11101136" cy="4771754"/>
          </a:xfrm>
        </p:spPr>
        <p:txBody>
          <a:bodyPr>
            <a:normAutofit/>
          </a:bodyPr>
          <a:lstStyle/>
          <a:p>
            <a:r>
              <a:rPr lang="en-US" sz="2400" dirty="0"/>
              <a:t>Example: test scores</a:t>
            </a:r>
          </a:p>
          <a:p>
            <a:pPr marL="450000" lvl="1" indent="0">
              <a:buNone/>
            </a:pPr>
            <a:r>
              <a:rPr lang="en-US" sz="2400" dirty="0"/>
              <a:t>	Command: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sysuse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duplicates, clear</a:t>
            </a:r>
          </a:p>
        </p:txBody>
      </p:sp>
    </p:spTree>
    <p:extLst>
      <p:ext uri="{BB962C8B-B14F-4D97-AF65-F5344CB8AC3E}">
        <p14:creationId xmlns:p14="http://schemas.microsoft.com/office/powerpoint/2010/main" val="3774444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36971"/>
            <a:ext cx="11101136" cy="4771754"/>
          </a:xfrm>
        </p:spPr>
        <p:txBody>
          <a:bodyPr>
            <a:normAutofit/>
          </a:bodyPr>
          <a:lstStyle/>
          <a:p>
            <a:r>
              <a:rPr lang="en-US" sz="2400" dirty="0"/>
              <a:t>Example: test scores</a:t>
            </a:r>
          </a:p>
          <a:p>
            <a:r>
              <a:rPr lang="en-US" sz="2400" dirty="0"/>
              <a:t>To examine duplicates:</a:t>
            </a:r>
          </a:p>
          <a:p>
            <a:pPr marL="0" indent="0">
              <a:buNone/>
            </a:pPr>
            <a:r>
              <a:rPr lang="en-US" sz="2400" dirty="0"/>
              <a:t>	Command: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duplicates report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Tells us how many observations are identical across all variables</a:t>
            </a:r>
          </a:p>
          <a:p>
            <a:r>
              <a:rPr lang="en-US" sz="2400" dirty="0"/>
              <a:t>Surplus column tells us how many extra observations exist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5546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36971"/>
            <a:ext cx="11101136" cy="4771754"/>
          </a:xfrm>
        </p:spPr>
        <p:txBody>
          <a:bodyPr>
            <a:normAutofit/>
          </a:bodyPr>
          <a:lstStyle/>
          <a:p>
            <a:r>
              <a:rPr lang="en-US" sz="2400" dirty="0"/>
              <a:t>Example: test scores</a:t>
            </a:r>
          </a:p>
          <a:p>
            <a:r>
              <a:rPr lang="en-US" sz="2400" dirty="0"/>
              <a:t>To list duplicates as entire observation:</a:t>
            </a:r>
          </a:p>
          <a:p>
            <a:pPr marL="0" indent="0">
              <a:buNone/>
            </a:pPr>
            <a:r>
              <a:rPr lang="en-US" sz="2400" dirty="0"/>
              <a:t>	Command: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duplicates list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sepby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(id)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Blue text is optional - we can visually sort by a variable if we want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7375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36971"/>
            <a:ext cx="11101136" cy="4771754"/>
          </a:xfrm>
        </p:spPr>
        <p:txBody>
          <a:bodyPr>
            <a:normAutofit/>
          </a:bodyPr>
          <a:lstStyle/>
          <a:p>
            <a:r>
              <a:rPr lang="en-US" sz="2400" dirty="0"/>
              <a:t>Example: test scores</a:t>
            </a:r>
          </a:p>
          <a:p>
            <a:r>
              <a:rPr lang="en-US" sz="2400" dirty="0"/>
              <a:t>What to do with the duplicates?</a:t>
            </a:r>
          </a:p>
          <a:p>
            <a:pPr marL="0" indent="0">
              <a:buNone/>
            </a:pPr>
            <a:r>
              <a:rPr lang="en-US" sz="2400" dirty="0"/>
              <a:t>	Command: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duplicates drop</a:t>
            </a:r>
          </a:p>
          <a:p>
            <a:pPr marL="450000" lvl="1" indent="0">
              <a:buNone/>
            </a:pPr>
            <a:r>
              <a:rPr lang="en-US" sz="2400" dirty="0"/>
              <a:t>	Command: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duplicates report </a:t>
            </a:r>
            <a:r>
              <a:rPr lang="en-US" sz="2400" dirty="0">
                <a:cs typeface="Courier New" panose="02070309020205020404" pitchFamily="49" charset="0"/>
              </a:rPr>
              <a:t>(now we have 0 duplicates)</a:t>
            </a:r>
          </a:p>
        </p:txBody>
      </p:sp>
    </p:spTree>
    <p:extLst>
      <p:ext uri="{BB962C8B-B14F-4D97-AF65-F5344CB8AC3E}">
        <p14:creationId xmlns:p14="http://schemas.microsoft.com/office/powerpoint/2010/main" val="743318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36971"/>
            <a:ext cx="11101136" cy="4771754"/>
          </a:xfrm>
        </p:spPr>
        <p:txBody>
          <a:bodyPr>
            <a:normAutofit/>
          </a:bodyPr>
          <a:lstStyle/>
          <a:p>
            <a:r>
              <a:rPr lang="en-US" sz="2400" dirty="0"/>
              <a:t>Example: test scores</a:t>
            </a:r>
          </a:p>
          <a:p>
            <a:r>
              <a:rPr lang="en-US" sz="2400" dirty="0"/>
              <a:t>What if we don’t have an exact duplicate?</a:t>
            </a:r>
          </a:p>
          <a:p>
            <a:pPr lvl="1"/>
            <a:r>
              <a:rPr lang="en-US" sz="2400" dirty="0"/>
              <a:t>Visual inspection 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edit</a:t>
            </a:r>
            <a:r>
              <a:rPr lang="en-US" sz="2400" dirty="0"/>
              <a:t>) &amp; tabulation 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tab id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	Command: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math = 84 if id ==1</a:t>
            </a:r>
          </a:p>
          <a:p>
            <a:pPr lvl="3"/>
            <a:r>
              <a:rPr lang="en-US" sz="2400" dirty="0">
                <a:cs typeface="Courier New" panose="02070309020205020404" pitchFamily="49" charset="0"/>
              </a:rPr>
              <a:t>You need to verify the true values to do this</a:t>
            </a:r>
          </a:p>
        </p:txBody>
      </p:sp>
    </p:spTree>
    <p:extLst>
      <p:ext uri="{BB962C8B-B14F-4D97-AF65-F5344CB8AC3E}">
        <p14:creationId xmlns:p14="http://schemas.microsoft.com/office/powerpoint/2010/main" val="1267805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Missing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test scores</a:t>
            </a:r>
          </a:p>
          <a:p>
            <a:pPr marL="0" indent="0">
              <a:buNone/>
            </a:pPr>
            <a:r>
              <a:rPr lang="en-US" dirty="0"/>
              <a:t>	Command: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install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missings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	Command: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missings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report</a:t>
            </a:r>
          </a:p>
          <a:p>
            <a:endParaRPr lang="en-US" dirty="0">
              <a:cs typeface="Courier New" panose="02070309020205020404" pitchFamily="49" charset="0"/>
            </a:endParaRPr>
          </a:p>
          <a:p>
            <a:endParaRPr lang="en-US" dirty="0">
              <a:cs typeface="Courier New" panose="02070309020205020404" pitchFamily="49" charset="0"/>
            </a:endParaRPr>
          </a:p>
          <a:p>
            <a:r>
              <a:rPr lang="en-US" dirty="0" err="1">
                <a:cs typeface="Courier New" panose="02070309020205020404" pitchFamily="49" charset="0"/>
              </a:rPr>
              <a:t>Missings</a:t>
            </a:r>
            <a:r>
              <a:rPr lang="en-US" dirty="0">
                <a:cs typeface="Courier New" panose="02070309020205020404" pitchFamily="49" charset="0"/>
              </a:rPr>
              <a:t> are coded with a period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If importing from another program,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replace &lt;variable&gt; = . if &lt;variable&gt; == -999</a:t>
            </a: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marL="792900" lvl="1" indent="-342900">
              <a:buAutoNum type="arabicPeriod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269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BA10581-08F2-4D9E-8CB4-07ECFEE95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E2092A-4250-4BDD-AC6C-CA57E30DD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266875" cy="6858000"/>
            <a:chOff x="0" y="0"/>
            <a:chExt cx="7266875" cy="68580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A1EE7D2-EB27-4C6C-8E54-CBCDDCA178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600"/>
              <a:ext cx="7266875" cy="6854400"/>
            </a:xfrm>
            <a:custGeom>
              <a:avLst/>
              <a:gdLst>
                <a:gd name="connsiteX0" fmla="*/ 3839675 w 7266875"/>
                <a:gd name="connsiteY0" fmla="*/ 0 h 6854400"/>
                <a:gd name="connsiteX1" fmla="*/ 7266875 w 7266875"/>
                <a:gd name="connsiteY1" fmla="*/ 3427200 h 6854400"/>
                <a:gd name="connsiteX2" fmla="*/ 3839675 w 7266875"/>
                <a:gd name="connsiteY2" fmla="*/ 6854400 h 6854400"/>
                <a:gd name="connsiteX3" fmla="*/ 3489264 w 7266875"/>
                <a:gd name="connsiteY3" fmla="*/ 6836706 h 6854400"/>
                <a:gd name="connsiteX4" fmla="*/ 3327588 w 7266875"/>
                <a:gd name="connsiteY4" fmla="*/ 6816161 h 6854400"/>
                <a:gd name="connsiteX5" fmla="*/ 3174464 w 7266875"/>
                <a:gd name="connsiteY5" fmla="*/ 6839531 h 6854400"/>
                <a:gd name="connsiteX6" fmla="*/ 2880000 w 7266875"/>
                <a:gd name="connsiteY6" fmla="*/ 6854400 h 6854400"/>
                <a:gd name="connsiteX7" fmla="*/ 0 w 7266875"/>
                <a:gd name="connsiteY7" fmla="*/ 3974400 h 6854400"/>
                <a:gd name="connsiteX8" fmla="*/ 226325 w 7266875"/>
                <a:gd name="connsiteY8" fmla="*/ 2853374 h 6854400"/>
                <a:gd name="connsiteX9" fmla="*/ 258015 w 7266875"/>
                <a:gd name="connsiteY9" fmla="*/ 2787590 h 6854400"/>
                <a:gd name="connsiteX10" fmla="*/ 224445 w 7266875"/>
                <a:gd name="connsiteY10" fmla="*/ 2657030 h 6854400"/>
                <a:gd name="connsiteX11" fmla="*/ 180561 w 7266875"/>
                <a:gd name="connsiteY11" fmla="*/ 2221714 h 6854400"/>
                <a:gd name="connsiteX12" fmla="*/ 2340561 w 7266875"/>
                <a:gd name="connsiteY12" fmla="*/ 61714 h 6854400"/>
                <a:gd name="connsiteX13" fmla="*/ 2828370 w 7266875"/>
                <a:gd name="connsiteY13" fmla="*/ 117025 h 6854400"/>
                <a:gd name="connsiteX14" fmla="*/ 2891183 w 7266875"/>
                <a:gd name="connsiteY14" fmla="*/ 134017 h 6854400"/>
                <a:gd name="connsiteX15" fmla="*/ 2983165 w 7266875"/>
                <a:gd name="connsiteY15" fmla="*/ 107897 h 6854400"/>
                <a:gd name="connsiteX16" fmla="*/ 3839675 w 7266875"/>
                <a:gd name="connsiteY16" fmla="*/ 0 h 685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66875" h="6854400">
                  <a:moveTo>
                    <a:pt x="3839675" y="0"/>
                  </a:moveTo>
                  <a:cubicBezTo>
                    <a:pt x="5732465" y="0"/>
                    <a:pt x="7266875" y="1534410"/>
                    <a:pt x="7266875" y="3427200"/>
                  </a:cubicBezTo>
                  <a:cubicBezTo>
                    <a:pt x="7266875" y="5319990"/>
                    <a:pt x="5732465" y="6854400"/>
                    <a:pt x="3839675" y="6854400"/>
                  </a:cubicBezTo>
                  <a:cubicBezTo>
                    <a:pt x="3721376" y="6854400"/>
                    <a:pt x="3604476" y="6848406"/>
                    <a:pt x="3489264" y="6836706"/>
                  </a:cubicBezTo>
                  <a:lnTo>
                    <a:pt x="3327588" y="6816161"/>
                  </a:lnTo>
                  <a:lnTo>
                    <a:pt x="3174464" y="6839531"/>
                  </a:lnTo>
                  <a:cubicBezTo>
                    <a:pt x="3077646" y="6849363"/>
                    <a:pt x="2979412" y="6854400"/>
                    <a:pt x="2880000" y="6854400"/>
                  </a:cubicBezTo>
                  <a:cubicBezTo>
                    <a:pt x="1289420" y="6854400"/>
                    <a:pt x="0" y="5564980"/>
                    <a:pt x="0" y="3974400"/>
                  </a:cubicBezTo>
                  <a:cubicBezTo>
                    <a:pt x="0" y="3576755"/>
                    <a:pt x="80589" y="3197933"/>
                    <a:pt x="226325" y="2853374"/>
                  </a:cubicBezTo>
                  <a:lnTo>
                    <a:pt x="258015" y="2787590"/>
                  </a:lnTo>
                  <a:lnTo>
                    <a:pt x="224445" y="2657030"/>
                  </a:lnTo>
                  <a:cubicBezTo>
                    <a:pt x="195672" y="2516419"/>
                    <a:pt x="180561" y="2370831"/>
                    <a:pt x="180561" y="2221714"/>
                  </a:cubicBezTo>
                  <a:cubicBezTo>
                    <a:pt x="180561" y="1028779"/>
                    <a:pt x="1147626" y="61714"/>
                    <a:pt x="2340561" y="61714"/>
                  </a:cubicBezTo>
                  <a:cubicBezTo>
                    <a:pt x="2508318" y="61714"/>
                    <a:pt x="2671608" y="80838"/>
                    <a:pt x="2828370" y="117025"/>
                  </a:cubicBezTo>
                  <a:lnTo>
                    <a:pt x="2891183" y="134017"/>
                  </a:lnTo>
                  <a:lnTo>
                    <a:pt x="2983165" y="107897"/>
                  </a:lnTo>
                  <a:cubicBezTo>
                    <a:pt x="3256928" y="37461"/>
                    <a:pt x="3543927" y="0"/>
                    <a:pt x="3839675" y="0"/>
                  </a:cubicBez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3CF8FD-0917-4279-B6E7-120EE392F7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94400"/>
              <a:ext cx="5760000" cy="576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3A3FA15-CF3D-4F2B-BB5C-18E5DB3057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0561" y="61714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776AED5-83E6-4A3D-B609-7CCABAD440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2475" y="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5DEC628-9EB1-DA00-65E6-72E906BC3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020" y="833015"/>
            <a:ext cx="5193960" cy="5202026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FHSS Research Support Center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CF08F-5DB6-BC40-B046-88FBE3256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7178" y="540347"/>
            <a:ext cx="5193960" cy="57600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What does the Research Support Center do?</a:t>
            </a:r>
          </a:p>
          <a:p>
            <a:r>
              <a:rPr lang="en-US" dirty="0"/>
              <a:t>Help you with their research projects (students, grad students, faculty)</a:t>
            </a:r>
          </a:p>
          <a:p>
            <a:r>
              <a:rPr lang="en-US" dirty="0"/>
              <a:t>Provide statistical support</a:t>
            </a:r>
          </a:p>
          <a:p>
            <a:r>
              <a:rPr lang="en-US" dirty="0"/>
              <a:t>Troubleshoot statistical software</a:t>
            </a:r>
          </a:p>
          <a:p>
            <a:r>
              <a:rPr lang="en-US" dirty="0"/>
              <a:t>Help you to use Stata, SPSS, </a:t>
            </a:r>
            <a:r>
              <a:rPr lang="en-US" dirty="0" err="1"/>
              <a:t>Mplus</a:t>
            </a:r>
            <a:r>
              <a:rPr lang="en-US" dirty="0"/>
              <a:t>, AMOS</a:t>
            </a:r>
          </a:p>
        </p:txBody>
      </p:sp>
    </p:spTree>
    <p:extLst>
      <p:ext uri="{BB962C8B-B14F-4D97-AF65-F5344CB8AC3E}">
        <p14:creationId xmlns:p14="http://schemas.microsoft.com/office/powerpoint/2010/main" val="1416974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Missing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Example: test scores</a:t>
            </a:r>
          </a:p>
          <a:p>
            <a:pPr marL="0" indent="0">
              <a:buNone/>
            </a:pPr>
            <a:r>
              <a:rPr lang="en-US" dirty="0"/>
              <a:t>	Command: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missings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dropvars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force</a:t>
            </a:r>
          </a:p>
          <a:p>
            <a:pPr marL="0" indent="0">
              <a:buNone/>
            </a:pPr>
            <a:r>
              <a:rPr lang="en-US" dirty="0"/>
              <a:t>	Command: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missings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dropobs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force</a:t>
            </a:r>
            <a:endParaRPr lang="en-US" dirty="0">
              <a:cs typeface="Courier New" panose="02070309020205020404" pitchFamily="49" charset="0"/>
            </a:endParaRPr>
          </a:p>
          <a:p>
            <a:endParaRPr lang="en-US" dirty="0">
              <a:cs typeface="Courier New" panose="02070309020205020404" pitchFamily="49" charset="0"/>
            </a:endParaRPr>
          </a:p>
          <a:p>
            <a:pPr marL="792900" lvl="1" indent="-342900">
              <a:buAutoNum type="arabicPeriod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92900" lvl="1" indent="-342900">
              <a:buAutoNum type="arabicPeriod"/>
            </a:pPr>
            <a:endParaRPr lang="en-US" dirty="0"/>
          </a:p>
          <a:p>
            <a:r>
              <a:rPr lang="en-US" dirty="0" err="1">
                <a:cs typeface="Courier New" panose="02070309020205020404" pitchFamily="49" charset="0"/>
              </a:rPr>
              <a:t>Missings</a:t>
            </a:r>
            <a:r>
              <a:rPr lang="en-US" dirty="0">
                <a:cs typeface="Courier New" panose="02070309020205020404" pitchFamily="49" charset="0"/>
              </a:rPr>
              <a:t> are coded with a period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If importing from another program,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replace &lt;variable&gt; = . if &lt;variable&gt; == -999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335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Reshaping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75882"/>
            <a:ext cx="11101136" cy="4363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income collected each year</a:t>
            </a:r>
          </a:p>
          <a:p>
            <a:pPr marL="0" indent="0">
              <a:buNone/>
            </a:pPr>
            <a:r>
              <a:rPr lang="en-US" dirty="0"/>
              <a:t>Wide Format: a subject’s repeated responses will be in a single row.</a:t>
            </a:r>
          </a:p>
          <a:p>
            <a:pPr marL="0" indent="0">
              <a:buNone/>
            </a:pPr>
            <a:r>
              <a:rPr lang="en-US" dirty="0"/>
              <a:t>							1 observation per row</a:t>
            </a:r>
          </a:p>
          <a:p>
            <a:pPr marL="0" indent="0">
              <a:buNone/>
            </a:pPr>
            <a:r>
              <a:rPr lang="en-US" dirty="0"/>
              <a:t>Long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Long Format: every variable collected will be in a column.</a:t>
            </a:r>
          </a:p>
          <a:p>
            <a:pPr marL="450000" lvl="1" indent="0">
              <a:buNone/>
            </a:pPr>
            <a:endParaRPr lang="en-US" dirty="0"/>
          </a:p>
          <a:p>
            <a:pPr marL="450000" lvl="1" indent="0">
              <a:buNone/>
            </a:pPr>
            <a:r>
              <a:rPr lang="en-US" dirty="0"/>
              <a:t>							Multiple observations at each year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AF09B3-B9A3-2541-A433-AF1FFEDB7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0" y="2509981"/>
            <a:ext cx="5734050" cy="981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FAFA6-7DE3-AA10-2E38-C93EF4D70E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87" b="4087"/>
          <a:stretch/>
        </p:blipFill>
        <p:spPr>
          <a:xfrm>
            <a:off x="550864" y="4599967"/>
            <a:ext cx="3680668" cy="208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64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Reshaping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75882"/>
            <a:ext cx="11101136" cy="4363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income collected each year</a:t>
            </a:r>
          </a:p>
          <a:p>
            <a:pPr marL="0" indent="0">
              <a:buNone/>
            </a:pPr>
            <a:r>
              <a:rPr lang="en-US" dirty="0"/>
              <a:t>Wide Format: a subject’s repeated responses will be in a single row.</a:t>
            </a:r>
          </a:p>
          <a:p>
            <a:pPr marL="0" indent="0">
              <a:buNone/>
            </a:pPr>
            <a:r>
              <a:rPr lang="en-US" dirty="0"/>
              <a:t>							1 observation per row</a:t>
            </a:r>
          </a:p>
          <a:p>
            <a:pPr marL="0" indent="0">
              <a:buNone/>
            </a:pPr>
            <a:r>
              <a:rPr lang="en-US" dirty="0"/>
              <a:t>Long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Long Format: every variable collected will be in a column.</a:t>
            </a:r>
          </a:p>
          <a:p>
            <a:pPr marL="450000" lvl="1" indent="0">
              <a:buNone/>
            </a:pPr>
            <a:endParaRPr lang="en-US" dirty="0"/>
          </a:p>
          <a:p>
            <a:pPr marL="450000" lvl="1" indent="0">
              <a:buNone/>
            </a:pPr>
            <a:r>
              <a:rPr lang="en-US" dirty="0"/>
              <a:t>							Multiple observations at each year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AF09B3-B9A3-2541-A433-AF1FFEDB7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0" y="2509981"/>
            <a:ext cx="5734050" cy="981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FAFA6-7DE3-AA10-2E38-C93EF4D70E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87" b="4087"/>
          <a:stretch/>
        </p:blipFill>
        <p:spPr>
          <a:xfrm>
            <a:off x="550864" y="4599967"/>
            <a:ext cx="3680668" cy="20829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39E38E9-6AA7-56CA-7E4D-406B02BD9904}"/>
                  </a:ext>
                </a:extLst>
              </p14:cNvPr>
              <p14:cNvContentPartPr/>
              <p14:nvPr/>
            </p14:nvContentPartPr>
            <p14:xfrm>
              <a:off x="2645717" y="2538605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39E38E9-6AA7-56CA-7E4D-406B02BD990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39597" y="25324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DA9AF0F-9007-FB28-0EB8-55617559D7AE}"/>
                  </a:ext>
                </a:extLst>
              </p14:cNvPr>
              <p14:cNvContentPartPr/>
              <p14:nvPr/>
            </p14:nvContentPartPr>
            <p14:xfrm>
              <a:off x="2069357" y="2497565"/>
              <a:ext cx="1931040" cy="2952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7DA9AF0F-9007-FB28-0EB8-55617559D7A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63237" y="2491445"/>
                <a:ext cx="1943280" cy="30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685EF25-C14D-AEFF-63D7-6DA65F3F3E58}"/>
                  </a:ext>
                </a:extLst>
              </p14:cNvPr>
              <p14:cNvContentPartPr/>
              <p14:nvPr/>
            </p14:nvContentPartPr>
            <p14:xfrm>
              <a:off x="4063757" y="2487845"/>
              <a:ext cx="1992600" cy="2757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685EF25-C14D-AEFF-63D7-6DA65F3F3E5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57637" y="2481725"/>
                <a:ext cx="2004840" cy="28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136D96E9-536B-5B7B-1975-61BD8790DC33}"/>
              </a:ext>
            </a:extLst>
          </p:cNvPr>
          <p:cNvGrpSpPr/>
          <p:nvPr/>
        </p:nvGrpSpPr>
        <p:grpSpPr>
          <a:xfrm>
            <a:off x="816917" y="4558925"/>
            <a:ext cx="3299760" cy="207720"/>
            <a:chOff x="816917" y="4558925"/>
            <a:chExt cx="3299760" cy="207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4A6D4C2-6A28-804B-589D-88395B43674F}"/>
                    </a:ext>
                  </a:extLst>
                </p14:cNvPr>
                <p14:cNvContentPartPr/>
                <p14:nvPr/>
              </p14:nvContentPartPr>
              <p14:xfrm>
                <a:off x="816917" y="4565405"/>
                <a:ext cx="1422720" cy="2012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4A6D4C2-6A28-804B-589D-88395B43674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10797" y="4559285"/>
                  <a:ext cx="1434960" cy="21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C503C21-F838-3491-3840-44C42D83288B}"/>
                    </a:ext>
                  </a:extLst>
                </p14:cNvPr>
                <p14:cNvContentPartPr/>
                <p14:nvPr/>
              </p14:nvContentPartPr>
              <p14:xfrm>
                <a:off x="2819957" y="4558925"/>
                <a:ext cx="1296720" cy="1494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C503C21-F838-3491-3840-44C42D83288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813837" y="4552805"/>
                  <a:ext cx="1308960" cy="1616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2A4F24A-3798-A523-671F-738AF74E3334}"/>
              </a:ext>
            </a:extLst>
          </p:cNvPr>
          <p:cNvSpPr/>
          <p:nvPr/>
        </p:nvSpPr>
        <p:spPr>
          <a:xfrm>
            <a:off x="6337410" y="2577998"/>
            <a:ext cx="622570" cy="3501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18F08A7-F54D-5771-8DC6-3773FE0328AF}"/>
              </a:ext>
            </a:extLst>
          </p:cNvPr>
          <p:cNvSpPr/>
          <p:nvPr/>
        </p:nvSpPr>
        <p:spPr>
          <a:xfrm>
            <a:off x="6337410" y="4766645"/>
            <a:ext cx="622570" cy="3501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21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Reshaping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75882"/>
            <a:ext cx="11101136" cy="4363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income collected each year</a:t>
            </a:r>
          </a:p>
          <a:p>
            <a:pPr marL="0" indent="0">
              <a:buNone/>
            </a:pPr>
            <a:r>
              <a:rPr lang="en-US" dirty="0"/>
              <a:t>Wide Format: a subject’s repeated responses will be in a single row.</a:t>
            </a:r>
          </a:p>
          <a:p>
            <a:pPr marL="0" indent="0">
              <a:buNone/>
            </a:pPr>
            <a:r>
              <a:rPr lang="en-US" dirty="0"/>
              <a:t>							1 observation per row</a:t>
            </a:r>
          </a:p>
          <a:p>
            <a:pPr marL="0" indent="0">
              <a:buNone/>
            </a:pPr>
            <a:r>
              <a:rPr lang="en-US" dirty="0"/>
              <a:t>Long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Long Format: every variable collected will be in its own column.</a:t>
            </a:r>
          </a:p>
          <a:p>
            <a:pPr marL="450000" lvl="1" indent="0">
              <a:buNone/>
            </a:pPr>
            <a:endParaRPr lang="en-US" dirty="0"/>
          </a:p>
          <a:p>
            <a:pPr marL="450000" lvl="1" indent="0">
              <a:buNone/>
            </a:pPr>
            <a:r>
              <a:rPr lang="en-US" dirty="0"/>
              <a:t>							Multiple observations at each year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AF09B3-B9A3-2541-A433-AF1FFEDB7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0" y="2509981"/>
            <a:ext cx="5734050" cy="981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FAFA6-7DE3-AA10-2E38-C93EF4D70E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87" b="4087"/>
          <a:stretch/>
        </p:blipFill>
        <p:spPr>
          <a:xfrm>
            <a:off x="550864" y="4599967"/>
            <a:ext cx="3680668" cy="20829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39E38E9-6AA7-56CA-7E4D-406B02BD9904}"/>
                  </a:ext>
                </a:extLst>
              </p14:cNvPr>
              <p14:cNvContentPartPr/>
              <p14:nvPr/>
            </p14:nvContentPartPr>
            <p14:xfrm>
              <a:off x="2645717" y="2538605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39E38E9-6AA7-56CA-7E4D-406B02BD990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39597" y="25324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DA9AF0F-9007-FB28-0EB8-55617559D7AE}"/>
                  </a:ext>
                </a:extLst>
              </p14:cNvPr>
              <p14:cNvContentPartPr/>
              <p14:nvPr/>
            </p14:nvContentPartPr>
            <p14:xfrm>
              <a:off x="2069357" y="2497565"/>
              <a:ext cx="1931040" cy="2952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7DA9AF0F-9007-FB28-0EB8-55617559D7A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63236" y="2491445"/>
                <a:ext cx="1943282" cy="30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685EF25-C14D-AEFF-63D7-6DA65F3F3E58}"/>
                  </a:ext>
                </a:extLst>
              </p14:cNvPr>
              <p14:cNvContentPartPr/>
              <p14:nvPr/>
            </p14:nvContentPartPr>
            <p14:xfrm>
              <a:off x="4063757" y="2487845"/>
              <a:ext cx="1992600" cy="2757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685EF25-C14D-AEFF-63D7-6DA65F3F3E5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57637" y="2481717"/>
                <a:ext cx="2004840" cy="288016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136D96E9-536B-5B7B-1975-61BD8790DC33}"/>
              </a:ext>
            </a:extLst>
          </p:cNvPr>
          <p:cNvGrpSpPr/>
          <p:nvPr/>
        </p:nvGrpSpPr>
        <p:grpSpPr>
          <a:xfrm>
            <a:off x="816917" y="4558925"/>
            <a:ext cx="3299760" cy="207720"/>
            <a:chOff x="816917" y="4558925"/>
            <a:chExt cx="3299760" cy="207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4A6D4C2-6A28-804B-589D-88395B43674F}"/>
                    </a:ext>
                  </a:extLst>
                </p14:cNvPr>
                <p14:cNvContentPartPr/>
                <p14:nvPr/>
              </p14:nvContentPartPr>
              <p14:xfrm>
                <a:off x="816917" y="4565405"/>
                <a:ext cx="1422720" cy="2012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4A6D4C2-6A28-804B-589D-88395B43674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10797" y="4559285"/>
                  <a:ext cx="1434960" cy="21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C503C21-F838-3491-3840-44C42D83288B}"/>
                    </a:ext>
                  </a:extLst>
                </p14:cNvPr>
                <p14:cNvContentPartPr/>
                <p14:nvPr/>
              </p14:nvContentPartPr>
              <p14:xfrm>
                <a:off x="2819957" y="4558925"/>
                <a:ext cx="1296720" cy="1494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C503C21-F838-3491-3840-44C42D83288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813837" y="4552790"/>
                  <a:ext cx="1308960" cy="16167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2A4F24A-3798-A523-671F-738AF74E3334}"/>
              </a:ext>
            </a:extLst>
          </p:cNvPr>
          <p:cNvSpPr/>
          <p:nvPr/>
        </p:nvSpPr>
        <p:spPr>
          <a:xfrm>
            <a:off x="6337410" y="2577998"/>
            <a:ext cx="622570" cy="3501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18F08A7-F54D-5771-8DC6-3773FE0328AF}"/>
              </a:ext>
            </a:extLst>
          </p:cNvPr>
          <p:cNvSpPr/>
          <p:nvPr/>
        </p:nvSpPr>
        <p:spPr>
          <a:xfrm>
            <a:off x="6337410" y="4766645"/>
            <a:ext cx="622570" cy="3501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63151D4-DBB3-CD68-F079-CB5B19D97F9E}"/>
                  </a:ext>
                </a:extLst>
              </p14:cNvPr>
              <p14:cNvContentPartPr/>
              <p14:nvPr/>
            </p14:nvContentPartPr>
            <p14:xfrm>
              <a:off x="6959980" y="5110677"/>
              <a:ext cx="3937680" cy="13860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63151D4-DBB3-CD68-F079-CB5B19D97F9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951340" y="5101677"/>
                <a:ext cx="3955320" cy="15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126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Reshaping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75882"/>
            <a:ext cx="11101136" cy="4363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income collected each year</a:t>
            </a:r>
          </a:p>
          <a:p>
            <a:pPr marL="0" indent="0">
              <a:buNone/>
            </a:pPr>
            <a:r>
              <a:rPr lang="en-US" dirty="0"/>
              <a:t>Command: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webuse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reshape1, clear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Long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Command: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reshape long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(id) j(year)</a:t>
            </a:r>
          </a:p>
          <a:p>
            <a:pPr marL="450000" lvl="1" indent="0">
              <a:buNone/>
            </a:pPr>
            <a:r>
              <a:rPr lang="en-US" dirty="0"/>
              <a:t>					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AF09B3-B9A3-2541-A433-AF1FFEDB7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0" y="2509981"/>
            <a:ext cx="5734050" cy="981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FAFA6-7DE3-AA10-2E38-C93EF4D70E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87" b="4087"/>
          <a:stretch/>
        </p:blipFill>
        <p:spPr>
          <a:xfrm>
            <a:off x="550864" y="4599967"/>
            <a:ext cx="3680668" cy="20829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39E38E9-6AA7-56CA-7E4D-406B02BD9904}"/>
                  </a:ext>
                </a:extLst>
              </p14:cNvPr>
              <p14:cNvContentPartPr/>
              <p14:nvPr/>
            </p14:nvContentPartPr>
            <p14:xfrm>
              <a:off x="2645717" y="2538605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39E38E9-6AA7-56CA-7E4D-406B02BD990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39597" y="25324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DA9AF0F-9007-FB28-0EB8-55617559D7AE}"/>
                  </a:ext>
                </a:extLst>
              </p14:cNvPr>
              <p14:cNvContentPartPr/>
              <p14:nvPr/>
            </p14:nvContentPartPr>
            <p14:xfrm>
              <a:off x="2069357" y="2497565"/>
              <a:ext cx="1931040" cy="2952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7DA9AF0F-9007-FB28-0EB8-55617559D7A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63236" y="2491445"/>
                <a:ext cx="1943282" cy="30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685EF25-C14D-AEFF-63D7-6DA65F3F3E58}"/>
                  </a:ext>
                </a:extLst>
              </p14:cNvPr>
              <p14:cNvContentPartPr/>
              <p14:nvPr/>
            </p14:nvContentPartPr>
            <p14:xfrm>
              <a:off x="4063757" y="2487845"/>
              <a:ext cx="1992600" cy="2757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685EF25-C14D-AEFF-63D7-6DA65F3F3E5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57637" y="2481717"/>
                <a:ext cx="2004840" cy="288016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136D96E9-536B-5B7B-1975-61BD8790DC33}"/>
              </a:ext>
            </a:extLst>
          </p:cNvPr>
          <p:cNvGrpSpPr/>
          <p:nvPr/>
        </p:nvGrpSpPr>
        <p:grpSpPr>
          <a:xfrm>
            <a:off x="816917" y="4558925"/>
            <a:ext cx="3299760" cy="207720"/>
            <a:chOff x="816917" y="4558925"/>
            <a:chExt cx="3299760" cy="207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4A6D4C2-6A28-804B-589D-88395B43674F}"/>
                    </a:ext>
                  </a:extLst>
                </p14:cNvPr>
                <p14:cNvContentPartPr/>
                <p14:nvPr/>
              </p14:nvContentPartPr>
              <p14:xfrm>
                <a:off x="816917" y="4565405"/>
                <a:ext cx="1422720" cy="2012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4A6D4C2-6A28-804B-589D-88395B43674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10797" y="4559285"/>
                  <a:ext cx="1434960" cy="21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C503C21-F838-3491-3840-44C42D83288B}"/>
                    </a:ext>
                  </a:extLst>
                </p14:cNvPr>
                <p14:cNvContentPartPr/>
                <p14:nvPr/>
              </p14:nvContentPartPr>
              <p14:xfrm>
                <a:off x="2819957" y="4558925"/>
                <a:ext cx="1296720" cy="1494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C503C21-F838-3491-3840-44C42D83288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813837" y="4552790"/>
                  <a:ext cx="1308960" cy="16167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AF75B7C-11E3-66B9-4114-FD34F94AB8A3}"/>
              </a:ext>
            </a:extLst>
          </p:cNvPr>
          <p:cNvGrpSpPr/>
          <p:nvPr/>
        </p:nvGrpSpPr>
        <p:grpSpPr>
          <a:xfrm>
            <a:off x="173237" y="2985725"/>
            <a:ext cx="313200" cy="1878480"/>
            <a:chOff x="173237" y="2985725"/>
            <a:chExt cx="313200" cy="187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F7471E64-F68D-C663-72EC-5B8CA6797232}"/>
                    </a:ext>
                  </a:extLst>
                </p14:cNvPr>
                <p14:cNvContentPartPr/>
                <p14:nvPr/>
              </p14:nvContentPartPr>
              <p14:xfrm>
                <a:off x="173237" y="2985725"/>
                <a:ext cx="313200" cy="187848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F7471E64-F68D-C663-72EC-5B8CA679723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64237" y="2976725"/>
                  <a:ext cx="330840" cy="189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F48F0FF-4B75-1DDC-56DE-C4B732358073}"/>
                    </a:ext>
                  </a:extLst>
                </p14:cNvPr>
                <p14:cNvContentPartPr/>
                <p14:nvPr/>
              </p14:nvContentPartPr>
              <p14:xfrm>
                <a:off x="339917" y="4603565"/>
                <a:ext cx="360" cy="21168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F48F0FF-4B75-1DDC-56DE-C4B732358073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31277" y="4594925"/>
                  <a:ext cx="18000" cy="229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967216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tabulate and sum every variable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Example 1: Foreach Variable Loop</a:t>
            </a:r>
          </a:p>
          <a:p>
            <a:pPr marL="0" indent="0">
              <a:buNone/>
            </a:pPr>
            <a:r>
              <a:rPr lang="en-US" dirty="0"/>
              <a:t>For each variable in this list x, y, z</a:t>
            </a:r>
          </a:p>
          <a:p>
            <a:pPr marL="0" indent="0">
              <a:buNone/>
            </a:pPr>
            <a:r>
              <a:rPr lang="en-US" dirty="0"/>
              <a:t>	Do tasks a, 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38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tabulate and sum every variable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/>
              <a:t>Example: </a:t>
            </a:r>
            <a:r>
              <a:rPr lang="en-US" sz="3200" dirty="0" err="1"/>
              <a:t>Forvalues</a:t>
            </a:r>
            <a:r>
              <a:rPr lang="en-US" sz="3200" dirty="0"/>
              <a:t> Loop</a:t>
            </a:r>
          </a:p>
          <a:p>
            <a:pPr marL="0" indent="0">
              <a:buNone/>
            </a:pPr>
            <a:r>
              <a:rPr lang="en-US" dirty="0"/>
              <a:t>For values in this range, </a:t>
            </a:r>
            <a:r>
              <a:rPr lang="en-US" sz="2800" dirty="0" err="1"/>
              <a:t>i</a:t>
            </a:r>
            <a:r>
              <a:rPr lang="en-US" dirty="0"/>
              <a:t> , between 0 and n</a:t>
            </a:r>
          </a:p>
          <a:p>
            <a:pPr marL="0" indent="0">
              <a:buNone/>
            </a:pPr>
            <a:r>
              <a:rPr lang="en-US" dirty="0"/>
              <a:t>	Do tasks a, 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09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Macros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global vs. local macro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Macro: a shortcut for a string</a:t>
            </a:r>
          </a:p>
          <a:p>
            <a:pPr marL="0" indent="0">
              <a:buNone/>
            </a:pPr>
            <a:r>
              <a:rPr lang="en-US" dirty="0"/>
              <a:t>Global: shortcut saved permanently</a:t>
            </a:r>
          </a:p>
          <a:p>
            <a:pPr marL="0" indent="0">
              <a:buNone/>
            </a:pPr>
            <a:r>
              <a:rPr lang="en-US" dirty="0"/>
              <a:t>Local: shortcut saved temporarily, usually within a loop</a:t>
            </a:r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871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Macros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4884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/>
              <a:t>Example: global vs. local macro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Example: local macro</a:t>
            </a:r>
          </a:p>
          <a:p>
            <a:pPr marL="0" indent="0">
              <a:buNone/>
            </a:pPr>
            <a:r>
              <a:rPr 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local number = 123</a:t>
            </a:r>
          </a:p>
          <a:p>
            <a:pPr marL="0" indent="0">
              <a:buNone/>
            </a:pPr>
            <a:r>
              <a:rPr 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display `number'</a:t>
            </a:r>
          </a:p>
        </p:txBody>
      </p:sp>
    </p:spTree>
    <p:extLst>
      <p:ext uri="{BB962C8B-B14F-4D97-AF65-F5344CB8AC3E}">
        <p14:creationId xmlns:p14="http://schemas.microsoft.com/office/powerpoint/2010/main" val="7432767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Macros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744910"/>
            <a:ext cx="11641136" cy="4884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/>
              <a:t>Example: global vs. local macro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Example: local macro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local variables = "inc80 ue80 inc81 ue81 inc82 ue82"</a:t>
            </a:r>
          </a:p>
          <a:p>
            <a:pPr marL="0" indent="0">
              <a:buNone/>
            </a:pP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display “ `variables’ "</a:t>
            </a:r>
          </a:p>
        </p:txBody>
      </p:sp>
    </p:spTree>
    <p:extLst>
      <p:ext uri="{BB962C8B-B14F-4D97-AF65-F5344CB8AC3E}">
        <p14:creationId xmlns:p14="http://schemas.microsoft.com/office/powerpoint/2010/main" val="382088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Topics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dirty="0"/>
              <a:t>Recap of Workshop 1</a:t>
            </a:r>
          </a:p>
          <a:p>
            <a:pPr marL="342900" indent="-342900">
              <a:buAutoNum type="arabicPeriod"/>
            </a:pPr>
            <a:r>
              <a:rPr lang="en-US" dirty="0"/>
              <a:t>Commands</a:t>
            </a:r>
          </a:p>
          <a:p>
            <a:pPr marL="792900" lvl="1" indent="-342900">
              <a:buAutoNum type="arabicPeriod"/>
            </a:pPr>
            <a:r>
              <a:rPr lang="en-US" dirty="0"/>
              <a:t>Merging</a:t>
            </a:r>
          </a:p>
          <a:p>
            <a:pPr marL="792900" lvl="1" indent="-342900">
              <a:buAutoNum type="arabicPeriod"/>
            </a:pPr>
            <a:r>
              <a:rPr lang="en-US" dirty="0"/>
              <a:t>Duplicates/missing data</a:t>
            </a:r>
          </a:p>
          <a:p>
            <a:pPr marL="792900" lvl="1" indent="-342900">
              <a:buAutoNum type="arabicPeriod"/>
            </a:pPr>
            <a:r>
              <a:rPr lang="en-US" dirty="0"/>
              <a:t>Reshaping data</a:t>
            </a:r>
          </a:p>
          <a:p>
            <a:pPr marL="792900" lvl="1" indent="-342900">
              <a:buAutoNum type="arabicPeriod"/>
            </a:pPr>
            <a:r>
              <a:rPr lang="en-US" dirty="0"/>
              <a:t>Macros</a:t>
            </a:r>
          </a:p>
          <a:p>
            <a:pPr marL="792900" lvl="1" indent="-342900">
              <a:buAutoNum type="arabicPeriod"/>
            </a:pPr>
            <a:r>
              <a:rPr lang="en-US" dirty="0"/>
              <a:t>Loops</a:t>
            </a:r>
          </a:p>
          <a:p>
            <a:pPr marL="342900" indent="-342900">
              <a:buAutoNum type="arabicPeriod"/>
            </a:pPr>
            <a:r>
              <a:rPr lang="en-US" dirty="0"/>
              <a:t>Questions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956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Variable Lists (global macro)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Example: variable list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create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VariableListName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(var1 var2 var3…)</a:t>
            </a:r>
          </a:p>
          <a:p>
            <a:pPr marL="0" indent="0">
              <a:buNone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215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 fontScale="90000"/>
          </a:bodyPr>
          <a:lstStyle/>
          <a:p>
            <a:r>
              <a:rPr lang="en-US" dirty="0"/>
              <a:t>Application: Macro and Loop to Label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Example: Let’s say that we wanted to label our unemployment variables.</a:t>
            </a:r>
          </a:p>
          <a:p>
            <a:pPr marL="0" indent="0">
              <a:buNone/>
            </a:pPr>
            <a:r>
              <a:rPr lang="en-US" sz="2400" dirty="0"/>
              <a:t>- Use a variable list to hold the unemployment variables.</a:t>
            </a:r>
          </a:p>
          <a:p>
            <a:pPr marL="0" indent="0">
              <a:buNone/>
            </a:pPr>
            <a:r>
              <a:rPr lang="en-US" sz="2400" dirty="0"/>
              <a:t>- Create a Foreach Variable loop</a:t>
            </a:r>
          </a:p>
          <a:p>
            <a:pPr marL="0" indent="0">
              <a:buNone/>
            </a:pPr>
            <a:r>
              <a:rPr lang="en-US" sz="2400" dirty="0"/>
              <a:t>- label each variable with a reminder “unemployment + year”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9253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6022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/>
          <a:lstStyle/>
          <a:p>
            <a:pPr marL="0" indent="0">
              <a:buNone/>
            </a:pPr>
            <a:r>
              <a:rPr lang="en-US" sz="3200" u="sng" dirty="0"/>
              <a:t>Workshop 1</a:t>
            </a:r>
          </a:p>
          <a:p>
            <a:pPr marL="0" indent="0">
              <a:buNone/>
            </a:pPr>
            <a:r>
              <a:rPr lang="en-US" dirty="0"/>
              <a:t>Setting up Stata</a:t>
            </a:r>
          </a:p>
          <a:p>
            <a:pPr marL="0" indent="0">
              <a:buNone/>
            </a:pPr>
            <a:r>
              <a:rPr lang="en-US" dirty="0"/>
              <a:t>Data import</a:t>
            </a:r>
          </a:p>
          <a:p>
            <a:pPr marL="0" indent="0">
              <a:buNone/>
            </a:pPr>
            <a:r>
              <a:rPr lang="en-US" dirty="0"/>
              <a:t>Renaming, labeling</a:t>
            </a:r>
          </a:p>
          <a:p>
            <a:pPr marL="0" indent="0">
              <a:buNone/>
            </a:pPr>
            <a:r>
              <a:rPr lang="en-US" dirty="0"/>
              <a:t>Recoding</a:t>
            </a:r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55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Topics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dirty="0"/>
              <a:t>Recap of Workshop 1</a:t>
            </a:r>
          </a:p>
          <a:p>
            <a:pPr marL="342900" indent="-342900">
              <a:buAutoNum type="arabicPeriod"/>
            </a:pPr>
            <a:r>
              <a:rPr lang="en-US" dirty="0"/>
              <a:t>Commands</a:t>
            </a:r>
          </a:p>
          <a:p>
            <a:pPr marL="792900" lvl="1" indent="-342900">
              <a:buAutoNum type="arabicPeriod"/>
            </a:pPr>
            <a:r>
              <a:rPr lang="en-US" dirty="0"/>
              <a:t>Merging</a:t>
            </a:r>
          </a:p>
          <a:p>
            <a:pPr marL="792900" lvl="1" indent="-342900">
              <a:buAutoNum type="arabicPeriod"/>
            </a:pPr>
            <a:r>
              <a:rPr lang="en-US" dirty="0"/>
              <a:t>Duplicates/missing data</a:t>
            </a:r>
          </a:p>
          <a:p>
            <a:pPr marL="792900" lvl="1" indent="-342900">
              <a:buAutoNum type="arabicPeriod"/>
            </a:pPr>
            <a:r>
              <a:rPr lang="en-US" dirty="0"/>
              <a:t>Reshaping data</a:t>
            </a:r>
          </a:p>
          <a:p>
            <a:pPr marL="792900" lvl="1" indent="-342900">
              <a:buAutoNum type="arabicPeriod"/>
            </a:pPr>
            <a:r>
              <a:rPr lang="en-US" dirty="0"/>
              <a:t>Macros</a:t>
            </a:r>
          </a:p>
          <a:p>
            <a:pPr marL="792900" lvl="1" indent="-342900">
              <a:buAutoNum type="arabicPeriod"/>
            </a:pPr>
            <a:r>
              <a:rPr lang="en-US" dirty="0"/>
              <a:t>Loops</a:t>
            </a:r>
          </a:p>
          <a:p>
            <a:pPr marL="342900" indent="-342900">
              <a:buAutoNum type="arabicPeriod"/>
            </a:pPr>
            <a:r>
              <a:rPr lang="en-US" dirty="0"/>
              <a:t>Questions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00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47851"/>
            <a:ext cx="11101136" cy="1245141"/>
          </a:xfrm>
        </p:spPr>
        <p:txBody>
          <a:bodyPr/>
          <a:lstStyle/>
          <a:p>
            <a:r>
              <a:rPr lang="en-US" dirty="0"/>
              <a:t>Example: car make, details</a:t>
            </a:r>
          </a:p>
          <a:p>
            <a:r>
              <a:rPr lang="en-US" dirty="0"/>
              <a:t>Adding variables to a set of common observations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4AF766-2A38-0BB4-030D-CE5666E32C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378" r="13479" b="6359"/>
          <a:stretch/>
        </p:blipFill>
        <p:spPr>
          <a:xfrm>
            <a:off x="141166" y="3534015"/>
            <a:ext cx="2670128" cy="12451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0FC761-D005-6270-1982-088D9FFF2CD3}"/>
              </a:ext>
            </a:extLst>
          </p:cNvPr>
          <p:cNvSpPr txBox="1"/>
          <p:nvPr/>
        </p:nvSpPr>
        <p:spPr>
          <a:xfrm>
            <a:off x="6387955" y="3455717"/>
            <a:ext cx="34131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        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3CE321-6C80-9781-F33C-01C8B9958E52}"/>
              </a:ext>
            </a:extLst>
          </p:cNvPr>
          <p:cNvSpPr txBox="1"/>
          <p:nvPr/>
        </p:nvSpPr>
        <p:spPr>
          <a:xfrm>
            <a:off x="2763534" y="3517271"/>
            <a:ext cx="800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+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865061-9069-32C8-E8B7-C65E4183A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0378" y="3429000"/>
            <a:ext cx="26289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42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47851"/>
            <a:ext cx="11101136" cy="1245141"/>
          </a:xfrm>
        </p:spPr>
        <p:txBody>
          <a:bodyPr>
            <a:normAutofit/>
          </a:bodyPr>
          <a:lstStyle/>
          <a:p>
            <a:r>
              <a:rPr lang="en-US" dirty="0"/>
              <a:t>Example: car make, details</a:t>
            </a:r>
          </a:p>
          <a:p>
            <a:r>
              <a:rPr lang="en-US" dirty="0"/>
              <a:t>Adding variables to a set of common observations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4AF766-2A38-0BB4-030D-CE5666E32C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378" r="13479" b="6359"/>
          <a:stretch/>
        </p:blipFill>
        <p:spPr>
          <a:xfrm>
            <a:off x="141166" y="3534015"/>
            <a:ext cx="2670128" cy="12451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0FC761-D005-6270-1982-088D9FFF2CD3}"/>
              </a:ext>
            </a:extLst>
          </p:cNvPr>
          <p:cNvSpPr txBox="1"/>
          <p:nvPr/>
        </p:nvSpPr>
        <p:spPr>
          <a:xfrm>
            <a:off x="6387955" y="3455717"/>
            <a:ext cx="34131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        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3CE321-6C80-9781-F33C-01C8B9958E52}"/>
              </a:ext>
            </a:extLst>
          </p:cNvPr>
          <p:cNvSpPr txBox="1"/>
          <p:nvPr/>
        </p:nvSpPr>
        <p:spPr>
          <a:xfrm>
            <a:off x="2763534" y="3517271"/>
            <a:ext cx="800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+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865061-9069-32C8-E8B7-C65E4183A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0378" y="3429000"/>
            <a:ext cx="2628900" cy="14859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2EB90E2-CD27-E20E-0801-2E4A4E661962}"/>
              </a:ext>
            </a:extLst>
          </p:cNvPr>
          <p:cNvGrpSpPr/>
          <p:nvPr/>
        </p:nvGrpSpPr>
        <p:grpSpPr>
          <a:xfrm>
            <a:off x="1446357" y="3461645"/>
            <a:ext cx="1144800" cy="284760"/>
            <a:chOff x="1446357" y="3461645"/>
            <a:chExt cx="1144800" cy="28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D6BD35-4EC4-99D5-9C05-AE8C85A0E70C}"/>
                    </a:ext>
                  </a:extLst>
                </p14:cNvPr>
                <p14:cNvContentPartPr/>
                <p14:nvPr/>
              </p14:nvContentPartPr>
              <p14:xfrm>
                <a:off x="1446357" y="3482165"/>
                <a:ext cx="547920" cy="244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D6BD35-4EC4-99D5-9C05-AE8C85A0E70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440237" y="3476045"/>
                  <a:ext cx="560160" cy="25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5F779AA6-F012-36EC-CA81-AB3C7E28E221}"/>
                    </a:ext>
                  </a:extLst>
                </p14:cNvPr>
                <p14:cNvContentPartPr/>
                <p14:nvPr/>
              </p14:nvContentPartPr>
              <p14:xfrm>
                <a:off x="2079237" y="3461645"/>
                <a:ext cx="511920" cy="284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5F779AA6-F012-36EC-CA81-AB3C7E28E22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073117" y="3455525"/>
                  <a:ext cx="524160" cy="297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B8B908A-6057-44FC-708F-8376CFCCB6D3}"/>
                  </a:ext>
                </a:extLst>
              </p14:cNvPr>
              <p14:cNvContentPartPr/>
              <p14:nvPr/>
            </p14:nvContentPartPr>
            <p14:xfrm>
              <a:off x="192317" y="4552085"/>
              <a:ext cx="274680" cy="22608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B8B908A-6057-44FC-708F-8376CFCCB6D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6197" y="4545965"/>
                <a:ext cx="286920" cy="23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0276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47851"/>
            <a:ext cx="11101136" cy="1245141"/>
          </a:xfrm>
        </p:spPr>
        <p:txBody>
          <a:bodyPr>
            <a:normAutofit/>
          </a:bodyPr>
          <a:lstStyle/>
          <a:p>
            <a:r>
              <a:rPr lang="en-US" dirty="0"/>
              <a:t>Example: car make, details</a:t>
            </a:r>
          </a:p>
          <a:p>
            <a:r>
              <a:rPr lang="en-US" dirty="0"/>
              <a:t>Adding variables to a set of common observations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4AF766-2A38-0BB4-030D-CE5666E32C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378" r="13479" b="6359"/>
          <a:stretch/>
        </p:blipFill>
        <p:spPr>
          <a:xfrm>
            <a:off x="141166" y="3534015"/>
            <a:ext cx="2670128" cy="12451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0FC761-D005-6270-1982-088D9FFF2CD3}"/>
              </a:ext>
            </a:extLst>
          </p:cNvPr>
          <p:cNvSpPr txBox="1"/>
          <p:nvPr/>
        </p:nvSpPr>
        <p:spPr>
          <a:xfrm>
            <a:off x="6387955" y="3455717"/>
            <a:ext cx="34131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        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3CE321-6C80-9781-F33C-01C8B9958E52}"/>
              </a:ext>
            </a:extLst>
          </p:cNvPr>
          <p:cNvSpPr txBox="1"/>
          <p:nvPr/>
        </p:nvSpPr>
        <p:spPr>
          <a:xfrm>
            <a:off x="2763534" y="3517271"/>
            <a:ext cx="800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+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865061-9069-32C8-E8B7-C65E4183A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0378" y="3429000"/>
            <a:ext cx="2628900" cy="14859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2EB90E2-CD27-E20E-0801-2E4A4E661962}"/>
              </a:ext>
            </a:extLst>
          </p:cNvPr>
          <p:cNvGrpSpPr/>
          <p:nvPr/>
        </p:nvGrpSpPr>
        <p:grpSpPr>
          <a:xfrm>
            <a:off x="1446357" y="3461645"/>
            <a:ext cx="1144800" cy="284760"/>
            <a:chOff x="1446357" y="3461645"/>
            <a:chExt cx="1144800" cy="28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D6BD35-4EC4-99D5-9C05-AE8C85A0E70C}"/>
                    </a:ext>
                  </a:extLst>
                </p14:cNvPr>
                <p14:cNvContentPartPr/>
                <p14:nvPr/>
              </p14:nvContentPartPr>
              <p14:xfrm>
                <a:off x="1446357" y="3482165"/>
                <a:ext cx="547920" cy="244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D6BD35-4EC4-99D5-9C05-AE8C85A0E70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440237" y="3476045"/>
                  <a:ext cx="560160" cy="25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5F779AA6-F012-36EC-CA81-AB3C7E28E221}"/>
                    </a:ext>
                  </a:extLst>
                </p14:cNvPr>
                <p14:cNvContentPartPr/>
                <p14:nvPr/>
              </p14:nvContentPartPr>
              <p14:xfrm>
                <a:off x="2079237" y="3461645"/>
                <a:ext cx="511920" cy="284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5F779AA6-F012-36EC-CA81-AB3C7E28E22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073117" y="3455525"/>
                  <a:ext cx="524160" cy="297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971CFC36-C6D3-6873-B92C-FC459741028E}"/>
                  </a:ext>
                </a:extLst>
              </p14:cNvPr>
              <p14:cNvContentPartPr/>
              <p14:nvPr/>
            </p14:nvContentPartPr>
            <p14:xfrm>
              <a:off x="5050677" y="3450845"/>
              <a:ext cx="592920" cy="2278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971CFC36-C6D3-6873-B92C-FC459741028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4561" y="3444725"/>
                <a:ext cx="605153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D642867-90E7-E20E-BD85-98B87D4FB365}"/>
                  </a:ext>
                </a:extLst>
              </p14:cNvPr>
              <p14:cNvContentPartPr/>
              <p14:nvPr/>
            </p14:nvContentPartPr>
            <p14:xfrm>
              <a:off x="5687877" y="3414125"/>
              <a:ext cx="519840" cy="2736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D642867-90E7-E20E-BD85-98B87D4FB365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81757" y="3408005"/>
                <a:ext cx="532080" cy="28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C7A08968-8C7F-41EA-256D-5BEBDE806441}"/>
                  </a:ext>
                </a:extLst>
              </p14:cNvPr>
              <p14:cNvContentPartPr/>
              <p14:nvPr/>
            </p14:nvContentPartPr>
            <p14:xfrm>
              <a:off x="3723197" y="4717325"/>
              <a:ext cx="414360" cy="2642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C7A08968-8C7F-41EA-256D-5BEBDE80644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717077" y="4711205"/>
                <a:ext cx="426600" cy="27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B8B908A-6057-44FC-708F-8376CFCCB6D3}"/>
                  </a:ext>
                </a:extLst>
              </p14:cNvPr>
              <p14:cNvContentPartPr/>
              <p14:nvPr/>
            </p14:nvContentPartPr>
            <p14:xfrm>
              <a:off x="192317" y="4552085"/>
              <a:ext cx="274680" cy="22608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B8B908A-6057-44FC-708F-8376CFCCB6D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86197" y="4545965"/>
                <a:ext cx="286920" cy="23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0205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BB62F-7671-0FFA-CE1B-42A21CB6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9B1F6-FF1E-776A-D462-6AF50B4C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47851"/>
            <a:ext cx="11101136" cy="1245141"/>
          </a:xfrm>
        </p:spPr>
        <p:txBody>
          <a:bodyPr>
            <a:normAutofit/>
          </a:bodyPr>
          <a:lstStyle/>
          <a:p>
            <a:r>
              <a:rPr lang="en-US" dirty="0"/>
              <a:t>Example: car make, details</a:t>
            </a:r>
          </a:p>
          <a:p>
            <a:r>
              <a:rPr lang="en-US" dirty="0"/>
              <a:t>Adding variables to a set of common observations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F35D10-4A40-A04A-8B61-217016CA14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1" t="39502" r="9506" b="6897"/>
          <a:stretch/>
        </p:blipFill>
        <p:spPr>
          <a:xfrm>
            <a:off x="7299337" y="3364946"/>
            <a:ext cx="4591457" cy="14142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4AF766-2A38-0BB4-030D-CE5666E32C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2378" r="13479" b="6359"/>
          <a:stretch/>
        </p:blipFill>
        <p:spPr>
          <a:xfrm>
            <a:off x="141166" y="3534015"/>
            <a:ext cx="2670128" cy="12451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0FC761-D005-6270-1982-088D9FFF2CD3}"/>
              </a:ext>
            </a:extLst>
          </p:cNvPr>
          <p:cNvSpPr txBox="1"/>
          <p:nvPr/>
        </p:nvSpPr>
        <p:spPr>
          <a:xfrm>
            <a:off x="6387955" y="3455717"/>
            <a:ext cx="8675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3CE321-6C80-9781-F33C-01C8B9958E52}"/>
              </a:ext>
            </a:extLst>
          </p:cNvPr>
          <p:cNvSpPr txBox="1"/>
          <p:nvPr/>
        </p:nvSpPr>
        <p:spPr>
          <a:xfrm>
            <a:off x="2763534" y="3517271"/>
            <a:ext cx="800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+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865061-9069-32C8-E8B7-C65E4183A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0378" y="3429000"/>
            <a:ext cx="2628900" cy="14859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2EB90E2-CD27-E20E-0801-2E4A4E661962}"/>
              </a:ext>
            </a:extLst>
          </p:cNvPr>
          <p:cNvGrpSpPr/>
          <p:nvPr/>
        </p:nvGrpSpPr>
        <p:grpSpPr>
          <a:xfrm>
            <a:off x="1446357" y="3461645"/>
            <a:ext cx="1144800" cy="284760"/>
            <a:chOff x="1446357" y="3461645"/>
            <a:chExt cx="1144800" cy="28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D6BD35-4EC4-99D5-9C05-AE8C85A0E70C}"/>
                    </a:ext>
                  </a:extLst>
                </p14:cNvPr>
                <p14:cNvContentPartPr/>
                <p14:nvPr/>
              </p14:nvContentPartPr>
              <p14:xfrm>
                <a:off x="1446357" y="3482165"/>
                <a:ext cx="547920" cy="244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D6BD35-4EC4-99D5-9C05-AE8C85A0E70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440237" y="3476045"/>
                  <a:ext cx="560160" cy="25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5F779AA6-F012-36EC-CA81-AB3C7E28E221}"/>
                    </a:ext>
                  </a:extLst>
                </p14:cNvPr>
                <p14:cNvContentPartPr/>
                <p14:nvPr/>
              </p14:nvContentPartPr>
              <p14:xfrm>
                <a:off x="2079237" y="3461645"/>
                <a:ext cx="511920" cy="284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5F779AA6-F012-36EC-CA81-AB3C7E28E22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073117" y="3455525"/>
                  <a:ext cx="524160" cy="297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971CFC36-C6D3-6873-B92C-FC459741028E}"/>
                  </a:ext>
                </a:extLst>
              </p14:cNvPr>
              <p14:cNvContentPartPr/>
              <p14:nvPr/>
            </p14:nvContentPartPr>
            <p14:xfrm>
              <a:off x="5050677" y="3450845"/>
              <a:ext cx="592920" cy="2278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971CFC36-C6D3-6873-B92C-FC459741028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44561" y="3444725"/>
                <a:ext cx="605153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D642867-90E7-E20E-BD85-98B87D4FB365}"/>
                  </a:ext>
                </a:extLst>
              </p14:cNvPr>
              <p14:cNvContentPartPr/>
              <p14:nvPr/>
            </p14:nvContentPartPr>
            <p14:xfrm>
              <a:off x="5687877" y="3414125"/>
              <a:ext cx="519840" cy="2736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D642867-90E7-E20E-BD85-98B87D4FB36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681757" y="3408005"/>
                <a:ext cx="532080" cy="28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C7A08968-8C7F-41EA-256D-5BEBDE806441}"/>
                  </a:ext>
                </a:extLst>
              </p14:cNvPr>
              <p14:cNvContentPartPr/>
              <p14:nvPr/>
            </p14:nvContentPartPr>
            <p14:xfrm>
              <a:off x="3723197" y="4717325"/>
              <a:ext cx="414360" cy="2642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C7A08968-8C7F-41EA-256D-5BEBDE806441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717077" y="4711205"/>
                <a:ext cx="426600" cy="27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B8B908A-6057-44FC-708F-8376CFCCB6D3}"/>
                  </a:ext>
                </a:extLst>
              </p14:cNvPr>
              <p14:cNvContentPartPr/>
              <p14:nvPr/>
            </p14:nvContentPartPr>
            <p14:xfrm>
              <a:off x="192317" y="4552085"/>
              <a:ext cx="274680" cy="22608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B8B908A-6057-44FC-708F-8376CFCCB6D3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86197" y="4545965"/>
                <a:ext cx="286920" cy="238320"/>
              </a:xfrm>
              <a:prstGeom prst="rect">
                <a:avLst/>
              </a:prstGeom>
            </p:spPr>
          </p:pic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646CA158-54DB-58C6-8D48-5B811DF39CAF}"/>
              </a:ext>
            </a:extLst>
          </p:cNvPr>
          <p:cNvGrpSpPr/>
          <p:nvPr/>
        </p:nvGrpSpPr>
        <p:grpSpPr>
          <a:xfrm>
            <a:off x="11518997" y="2784845"/>
            <a:ext cx="358560" cy="494640"/>
            <a:chOff x="11518997" y="2784845"/>
            <a:chExt cx="358560" cy="494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899DD53-F75A-738A-1E45-AB5E23F0E644}"/>
                    </a:ext>
                  </a:extLst>
                </p14:cNvPr>
                <p14:cNvContentPartPr/>
                <p14:nvPr/>
              </p14:nvContentPartPr>
              <p14:xfrm>
                <a:off x="11518997" y="2784845"/>
                <a:ext cx="358560" cy="4946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899DD53-F75A-738A-1E45-AB5E23F0E64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512877" y="2778725"/>
                  <a:ext cx="370800" cy="50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87F88CDF-20F0-A003-5CBC-771A163C7FDA}"/>
                    </a:ext>
                  </a:extLst>
                </p14:cNvPr>
                <p14:cNvContentPartPr/>
                <p14:nvPr/>
              </p14:nvContentPartPr>
              <p14:xfrm>
                <a:off x="11662997" y="3134765"/>
                <a:ext cx="160200" cy="12420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87F88CDF-20F0-A003-5CBC-771A163C7FD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1656877" y="3128627"/>
                  <a:ext cx="172440" cy="13647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33418DA-49CE-8B86-A76D-E4D961424543}"/>
              </a:ext>
            </a:extLst>
          </p:cNvPr>
          <p:cNvSpPr txBox="1"/>
          <p:nvPr/>
        </p:nvSpPr>
        <p:spPr>
          <a:xfrm>
            <a:off x="1176958" y="5220179"/>
            <a:ext cx="893327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We are merging “on” the common/key variable</a:t>
            </a:r>
          </a:p>
          <a:p>
            <a:pPr algn="ctr"/>
            <a:r>
              <a:rPr lang="en-US" sz="2400" dirty="0"/>
              <a:t>Command: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merge 1:1 &lt;variable&gt; using &lt;file&gt;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3860329"/>
      </p:ext>
    </p:extLst>
  </p:cSld>
  <p:clrMapOvr>
    <a:masterClrMapping/>
  </p:clrMapOvr>
</p:sld>
</file>

<file path=ppt/theme/theme1.xml><?xml version="1.0" encoding="utf-8"?>
<a:theme xmlns:a="http://schemas.openxmlformats.org/drawingml/2006/main" name="GlowVTI">
  <a:themeElements>
    <a:clrScheme name="AnalogousFromRegularSeed_2SEEDS">
      <a:dk1>
        <a:srgbClr val="000000"/>
      </a:dk1>
      <a:lt1>
        <a:srgbClr val="FFFFFF"/>
      </a:lt1>
      <a:dk2>
        <a:srgbClr val="3D2229"/>
      </a:dk2>
      <a:lt2>
        <a:srgbClr val="E2E5E8"/>
      </a:lt2>
      <a:accent1>
        <a:srgbClr val="D56A17"/>
      </a:accent1>
      <a:accent2>
        <a:srgbClr val="E72D29"/>
      </a:accent2>
      <a:accent3>
        <a:srgbClr val="B8A221"/>
      </a:accent3>
      <a:accent4>
        <a:srgbClr val="14B4A3"/>
      </a:accent4>
      <a:accent5>
        <a:srgbClr val="29ADE7"/>
      </a:accent5>
      <a:accent6>
        <a:srgbClr val="174CD5"/>
      </a:accent6>
      <a:hlink>
        <a:srgbClr val="3F87BF"/>
      </a:hlink>
      <a:folHlink>
        <a:srgbClr val="7F7F7F"/>
      </a:folHlink>
    </a:clrScheme>
    <a:fontScheme name="Blur">
      <a:majorFont>
        <a:latin typeface="Bell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owVTI" id="{D5B5AA20-F6D3-43B8-AF6B-ECAF69256418}" vid="{93025AB5-1D44-4CD3-9BC3-729F6E11E0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1116</Words>
  <Application>Microsoft Office PowerPoint</Application>
  <PresentationFormat>Widescreen</PresentationFormat>
  <Paragraphs>313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Avenir Next LT Pro</vt:lpstr>
      <vt:lpstr>Bell MT</vt:lpstr>
      <vt:lpstr>Calibri</vt:lpstr>
      <vt:lpstr>Courier New</vt:lpstr>
      <vt:lpstr>GlowVTI</vt:lpstr>
      <vt:lpstr>Stata Workshop 2: Intermediate</vt:lpstr>
      <vt:lpstr>FHSS Research Support Center</vt:lpstr>
      <vt:lpstr>Topics Today</vt:lpstr>
      <vt:lpstr>Recap</vt:lpstr>
      <vt:lpstr>Topics Today</vt:lpstr>
      <vt:lpstr>Merge Example</vt:lpstr>
      <vt:lpstr>Merge Example</vt:lpstr>
      <vt:lpstr>Merge Example</vt:lpstr>
      <vt:lpstr>Merge Example</vt:lpstr>
      <vt:lpstr>Another Merge Example</vt:lpstr>
      <vt:lpstr>Another Merge Example</vt:lpstr>
      <vt:lpstr>Another Merge Example</vt:lpstr>
      <vt:lpstr>Another Merge Example</vt:lpstr>
      <vt:lpstr>Duplicates</vt:lpstr>
      <vt:lpstr>Duplicates</vt:lpstr>
      <vt:lpstr>Duplicates</vt:lpstr>
      <vt:lpstr>Duplicates</vt:lpstr>
      <vt:lpstr>Duplicates</vt:lpstr>
      <vt:lpstr>Missing</vt:lpstr>
      <vt:lpstr>Missing</vt:lpstr>
      <vt:lpstr>Reshaping</vt:lpstr>
      <vt:lpstr>Reshaping</vt:lpstr>
      <vt:lpstr>Reshaping</vt:lpstr>
      <vt:lpstr>Reshaping</vt:lpstr>
      <vt:lpstr>Loops</vt:lpstr>
      <vt:lpstr>Loops</vt:lpstr>
      <vt:lpstr>Macros</vt:lpstr>
      <vt:lpstr>Macros</vt:lpstr>
      <vt:lpstr>Macros</vt:lpstr>
      <vt:lpstr>Variable Lists (global macro)</vt:lpstr>
      <vt:lpstr>Application: Macro and Loop to Label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Stata Workshop 1: Introduction</dc:title>
  <dc:creator>Grace Domine</dc:creator>
  <cp:lastModifiedBy>Grace Domine</cp:lastModifiedBy>
  <cp:revision>18</cp:revision>
  <dcterms:created xsi:type="dcterms:W3CDTF">2023-09-01T15:23:45Z</dcterms:created>
  <dcterms:modified xsi:type="dcterms:W3CDTF">2023-10-31T19:08:31Z</dcterms:modified>
</cp:coreProperties>
</file>