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8"/>
  </p:notesMasterIdLst>
  <p:sldIdLst>
    <p:sldId id="256" r:id="rId2"/>
    <p:sldId id="264" r:id="rId3"/>
    <p:sldId id="265" r:id="rId4"/>
    <p:sldId id="267" r:id="rId5"/>
    <p:sldId id="300" r:id="rId6"/>
    <p:sldId id="306" r:id="rId7"/>
    <p:sldId id="302" r:id="rId8"/>
    <p:sldId id="307" r:id="rId9"/>
    <p:sldId id="301" r:id="rId10"/>
    <p:sldId id="308" r:id="rId11"/>
    <p:sldId id="303" r:id="rId12"/>
    <p:sldId id="309" r:id="rId13"/>
    <p:sldId id="304" r:id="rId14"/>
    <p:sldId id="305" r:id="rId15"/>
    <p:sldId id="310" r:id="rId16"/>
    <p:sldId id="29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6" autoAdjust="0"/>
    <p:restoredTop sz="86251" autoAdjust="0"/>
  </p:normalViewPr>
  <p:slideViewPr>
    <p:cSldViewPr snapToGrid="0">
      <p:cViewPr varScale="1">
        <p:scale>
          <a:sx n="50" d="100"/>
          <a:sy n="50" d="100"/>
        </p:scale>
        <p:origin x="4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6A485-954A-4BCD-ABE1-FA116216429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F7375-FE37-4391-91A7-7F1D8263A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6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20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25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59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33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06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0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1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Worksheets</a:t>
            </a:r>
          </a:p>
          <a:p>
            <a:r>
              <a:rPr lang="en-US" dirty="0"/>
              <a:t>- this information will be posted to our website too, so don’t worry!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24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6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51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24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1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43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98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6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5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1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5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6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4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0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7CF0BCE0-945C-4FDF-95A1-2149B1FF5B83}" type="datetimeFigureOut">
              <a:rPr lang="en-US" smtClean="0"/>
              <a:pPr algn="r"/>
              <a:t>10/31/2023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8963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C51935E-4A08-4AE4-8E13-F40CD3C4F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AD9ACE-5137-8FCE-996F-B9D581AD9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236" y="829607"/>
            <a:ext cx="6153663" cy="4792050"/>
          </a:xfrm>
        </p:spPr>
        <p:txBody>
          <a:bodyPr anchor="t">
            <a:normAutofit/>
          </a:bodyPr>
          <a:lstStyle/>
          <a:p>
            <a:r>
              <a:rPr lang="en-US" dirty="0"/>
              <a:t>Stata Workshop 3: Statistics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E198F-1D0E-BEDD-73C6-E174FDBF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4" y="5516562"/>
            <a:ext cx="5024746" cy="796311"/>
          </a:xfrm>
        </p:spPr>
        <p:txBody>
          <a:bodyPr anchor="b">
            <a:normAutofit/>
          </a:bodyPr>
          <a:lstStyle/>
          <a:p>
            <a:r>
              <a:rPr lang="en-US" dirty="0"/>
              <a:t>FHSS Research Support Center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014575-F0CE-4EAB-917E-3325411B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25125" y="3600"/>
            <a:ext cx="7266875" cy="6854400"/>
            <a:chOff x="4925125" y="3600"/>
            <a:chExt cx="7266875" cy="68544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DB3702B-264B-4A16-B3FF-E2B1366D5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5125" y="1098000"/>
              <a:ext cx="5760000" cy="57600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A33E2F-6DB3-47D1-B577-F0D4289E8A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05686" y="65314"/>
              <a:ext cx="4320000" cy="4320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4F24FF8-D392-412B-AB34-A7D89311B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37600" y="360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6D5C971F-6924-5AA5-237C-5DB7229366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44" r="20005" b="-2"/>
          <a:stretch/>
        </p:blipFill>
        <p:spPr>
          <a:xfrm>
            <a:off x="5334000" y="3600"/>
            <a:ext cx="6858000" cy="6858000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1016000"/>
          </a:effectLst>
        </p:spPr>
      </p:pic>
    </p:spTree>
    <p:extLst>
      <p:ext uri="{BB962C8B-B14F-4D97-AF65-F5344CB8AC3E}">
        <p14:creationId xmlns:p14="http://schemas.microsoft.com/office/powerpoint/2010/main" val="237754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T-Test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Worksheet Example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4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ANOVA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573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Objective: Test if there are significant differences between means of three or more groups.</a:t>
            </a:r>
          </a:p>
          <a:p>
            <a:pPr marL="0" indent="0">
              <a:buNone/>
            </a:pPr>
            <a:r>
              <a:rPr lang="en-US" dirty="0"/>
              <a:t>Key Concepts:</a:t>
            </a:r>
          </a:p>
          <a:p>
            <a:pPr marL="0" indent="0">
              <a:buNone/>
            </a:pPr>
            <a:r>
              <a:rPr lang="en-US" dirty="0"/>
              <a:t>	F-Statistic: Ratio of between-group variance to within-group variance.</a:t>
            </a:r>
          </a:p>
          <a:p>
            <a:pPr marL="0" indent="0">
              <a:buNone/>
            </a:pPr>
            <a:r>
              <a:rPr lang="en-US" dirty="0"/>
              <a:t>	P-Value: Probability of observing the data if the null is true.</a:t>
            </a:r>
          </a:p>
          <a:p>
            <a:pPr marL="0" indent="0">
              <a:buNone/>
            </a:pPr>
            <a:r>
              <a:rPr lang="en-US" dirty="0"/>
              <a:t>Hypotheses:​</a:t>
            </a:r>
          </a:p>
          <a:p>
            <a:pPr marL="0" indent="0">
              <a:buNone/>
            </a:pPr>
            <a:r>
              <a:rPr lang="en-US" dirty="0"/>
              <a:t> Null : All group means are equal.​</a:t>
            </a:r>
          </a:p>
          <a:p>
            <a:pPr marL="0" indent="0">
              <a:buNone/>
            </a:pPr>
            <a:r>
              <a:rPr lang="en-US" dirty="0"/>
              <a:t> Alternative: At least one group mean is different.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ANOVA doesn’t tell us which groups differ, only whether a significant difference exists.</a:t>
            </a:r>
          </a:p>
        </p:txBody>
      </p:sp>
    </p:spTree>
    <p:extLst>
      <p:ext uri="{BB962C8B-B14F-4D97-AF65-F5344CB8AC3E}">
        <p14:creationId xmlns:p14="http://schemas.microsoft.com/office/powerpoint/2010/main" val="122447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ANOVA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573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Worksheet Example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032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Regression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F8675-82B1-4C87-2121-85BA4B9D77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744910"/>
                <a:ext cx="11101136" cy="41946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Purpose: Explore the relationship between a dependent variable and one/more independent variables.</a:t>
                </a:r>
              </a:p>
              <a:p>
                <a:pPr marL="0" indent="0">
                  <a:buNone/>
                </a:pPr>
                <a:r>
                  <a:rPr lang="en-US" dirty="0"/>
                  <a:t>	Simple Regression: One independent variable.</a:t>
                </a:r>
              </a:p>
              <a:p>
                <a:pPr marL="0" indent="0">
                  <a:buNone/>
                </a:pPr>
                <a:r>
                  <a:rPr lang="en-US" dirty="0"/>
                  <a:t>	Multiple Regression: Two or more independent variables.</a:t>
                </a:r>
              </a:p>
              <a:p>
                <a:pPr marL="0" indent="0">
                  <a:buNone/>
                </a:pPr>
                <a:r>
                  <a:rPr lang="en-US" dirty="0"/>
                  <a:t>Equation: 	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endParaRPr lang="en-US" sz="32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 Intercept, expected mean value of Y when all X=0.</a:t>
                </a:r>
              </a:p>
              <a:p>
                <a:pPr marL="0" indent="0">
                  <a:buNone/>
                </a:pPr>
                <a:r>
                  <a:rPr lang="en-US" dirty="0"/>
                  <a:t>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…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 Coefficients, expected change in Y per unit change in X.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F8675-82B1-4C87-2121-85BA4B9D77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744910"/>
                <a:ext cx="11101136" cy="4194699"/>
              </a:xfrm>
              <a:blipFill>
                <a:blip r:embed="rId3"/>
                <a:stretch>
                  <a:fillRect l="-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3662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194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Purpose: Explore the relationship between a dependent variable and one/more independent variables.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R-Squared: Proportion of variance in the dependent variable explained by the independent variables.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Significance: P-values help determine the statistical significance of each coefficient.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007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Regression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194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Worksheet Example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91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6022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A10581-08F2-4D9E-8CB4-07ECFEE95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E2092A-4250-4BDD-AC6C-CA57E30D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266875" cy="6858000"/>
            <a:chOff x="0" y="0"/>
            <a:chExt cx="7266875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A1EE7D2-EB27-4C6C-8E54-CBCDDCA17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600"/>
              <a:ext cx="7266875" cy="6854400"/>
            </a:xfrm>
            <a:custGeom>
              <a:avLst/>
              <a:gdLst>
                <a:gd name="connsiteX0" fmla="*/ 3839675 w 7266875"/>
                <a:gd name="connsiteY0" fmla="*/ 0 h 6854400"/>
                <a:gd name="connsiteX1" fmla="*/ 7266875 w 7266875"/>
                <a:gd name="connsiteY1" fmla="*/ 3427200 h 6854400"/>
                <a:gd name="connsiteX2" fmla="*/ 3839675 w 7266875"/>
                <a:gd name="connsiteY2" fmla="*/ 6854400 h 6854400"/>
                <a:gd name="connsiteX3" fmla="*/ 3489264 w 7266875"/>
                <a:gd name="connsiteY3" fmla="*/ 6836706 h 6854400"/>
                <a:gd name="connsiteX4" fmla="*/ 3327588 w 7266875"/>
                <a:gd name="connsiteY4" fmla="*/ 6816161 h 6854400"/>
                <a:gd name="connsiteX5" fmla="*/ 3174464 w 7266875"/>
                <a:gd name="connsiteY5" fmla="*/ 6839531 h 6854400"/>
                <a:gd name="connsiteX6" fmla="*/ 2880000 w 7266875"/>
                <a:gd name="connsiteY6" fmla="*/ 6854400 h 6854400"/>
                <a:gd name="connsiteX7" fmla="*/ 0 w 7266875"/>
                <a:gd name="connsiteY7" fmla="*/ 3974400 h 6854400"/>
                <a:gd name="connsiteX8" fmla="*/ 226325 w 7266875"/>
                <a:gd name="connsiteY8" fmla="*/ 2853374 h 6854400"/>
                <a:gd name="connsiteX9" fmla="*/ 258015 w 7266875"/>
                <a:gd name="connsiteY9" fmla="*/ 2787590 h 6854400"/>
                <a:gd name="connsiteX10" fmla="*/ 224445 w 7266875"/>
                <a:gd name="connsiteY10" fmla="*/ 2657030 h 6854400"/>
                <a:gd name="connsiteX11" fmla="*/ 180561 w 7266875"/>
                <a:gd name="connsiteY11" fmla="*/ 2221714 h 6854400"/>
                <a:gd name="connsiteX12" fmla="*/ 2340561 w 7266875"/>
                <a:gd name="connsiteY12" fmla="*/ 61714 h 6854400"/>
                <a:gd name="connsiteX13" fmla="*/ 2828370 w 7266875"/>
                <a:gd name="connsiteY13" fmla="*/ 117025 h 6854400"/>
                <a:gd name="connsiteX14" fmla="*/ 2891183 w 7266875"/>
                <a:gd name="connsiteY14" fmla="*/ 134017 h 6854400"/>
                <a:gd name="connsiteX15" fmla="*/ 2983165 w 7266875"/>
                <a:gd name="connsiteY15" fmla="*/ 107897 h 6854400"/>
                <a:gd name="connsiteX16" fmla="*/ 3839675 w 7266875"/>
                <a:gd name="connsiteY16" fmla="*/ 0 h 68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66875" h="6854400">
                  <a:moveTo>
                    <a:pt x="3839675" y="0"/>
                  </a:moveTo>
                  <a:cubicBezTo>
                    <a:pt x="5732465" y="0"/>
                    <a:pt x="7266875" y="1534410"/>
                    <a:pt x="7266875" y="3427200"/>
                  </a:cubicBezTo>
                  <a:cubicBezTo>
                    <a:pt x="7266875" y="5319990"/>
                    <a:pt x="5732465" y="6854400"/>
                    <a:pt x="3839675" y="6854400"/>
                  </a:cubicBezTo>
                  <a:cubicBezTo>
                    <a:pt x="3721376" y="6854400"/>
                    <a:pt x="3604476" y="6848406"/>
                    <a:pt x="3489264" y="6836706"/>
                  </a:cubicBezTo>
                  <a:lnTo>
                    <a:pt x="3327588" y="6816161"/>
                  </a:lnTo>
                  <a:lnTo>
                    <a:pt x="3174464" y="6839531"/>
                  </a:lnTo>
                  <a:cubicBezTo>
                    <a:pt x="3077646" y="6849363"/>
                    <a:pt x="2979412" y="6854400"/>
                    <a:pt x="2880000" y="6854400"/>
                  </a:cubicBezTo>
                  <a:cubicBezTo>
                    <a:pt x="1289420" y="6854400"/>
                    <a:pt x="0" y="5564980"/>
                    <a:pt x="0" y="3974400"/>
                  </a:cubicBezTo>
                  <a:cubicBezTo>
                    <a:pt x="0" y="3576755"/>
                    <a:pt x="80589" y="3197933"/>
                    <a:pt x="226325" y="2853374"/>
                  </a:cubicBezTo>
                  <a:lnTo>
                    <a:pt x="258015" y="2787590"/>
                  </a:lnTo>
                  <a:lnTo>
                    <a:pt x="224445" y="2657030"/>
                  </a:lnTo>
                  <a:cubicBezTo>
                    <a:pt x="195672" y="2516419"/>
                    <a:pt x="180561" y="2370831"/>
                    <a:pt x="180561" y="2221714"/>
                  </a:cubicBezTo>
                  <a:cubicBezTo>
                    <a:pt x="180561" y="1028779"/>
                    <a:pt x="1147626" y="61714"/>
                    <a:pt x="2340561" y="61714"/>
                  </a:cubicBezTo>
                  <a:cubicBezTo>
                    <a:pt x="2508318" y="61714"/>
                    <a:pt x="2671608" y="80838"/>
                    <a:pt x="2828370" y="117025"/>
                  </a:cubicBezTo>
                  <a:lnTo>
                    <a:pt x="2891183" y="134017"/>
                  </a:lnTo>
                  <a:lnTo>
                    <a:pt x="2983165" y="107897"/>
                  </a:lnTo>
                  <a:cubicBezTo>
                    <a:pt x="3256928" y="37461"/>
                    <a:pt x="3543927" y="0"/>
                    <a:pt x="3839675" y="0"/>
                  </a:cubicBez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3CF8FD-0917-4279-B6E7-120EE392F7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94400"/>
              <a:ext cx="5760000" cy="576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3A3FA15-CF3D-4F2B-BB5C-18E5DB305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0561" y="61714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776AED5-83E6-4A3D-B609-7CCABAD440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2475" y="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DEC628-9EB1-DA00-65E6-72E906BC3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020" y="833015"/>
            <a:ext cx="5193960" cy="5202026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FHSS Research Support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CF08F-5DB6-BC40-B046-88FBE3256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7178" y="540347"/>
            <a:ext cx="5193960" cy="5760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What does the Research Support Center do?</a:t>
            </a:r>
          </a:p>
          <a:p>
            <a:r>
              <a:rPr lang="en-US" dirty="0"/>
              <a:t>Help you with their research projects (students, grad students, faculty)</a:t>
            </a:r>
          </a:p>
          <a:p>
            <a:r>
              <a:rPr lang="en-US" dirty="0"/>
              <a:t>Provide statistical support</a:t>
            </a:r>
          </a:p>
          <a:p>
            <a:r>
              <a:rPr lang="en-US" dirty="0"/>
              <a:t>Troubleshoot statistical software</a:t>
            </a:r>
          </a:p>
          <a:p>
            <a:r>
              <a:rPr lang="en-US" dirty="0"/>
              <a:t>Help you to use Stata, SPSS, </a:t>
            </a:r>
            <a:r>
              <a:rPr lang="en-US" dirty="0" err="1"/>
              <a:t>Mplus</a:t>
            </a:r>
            <a:r>
              <a:rPr lang="en-US" dirty="0"/>
              <a:t>, AMOS</a:t>
            </a:r>
          </a:p>
        </p:txBody>
      </p:sp>
    </p:spTree>
    <p:extLst>
      <p:ext uri="{BB962C8B-B14F-4D97-AF65-F5344CB8AC3E}">
        <p14:creationId xmlns:p14="http://schemas.microsoft.com/office/powerpoint/2010/main" val="141697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5556000" cy="3779837"/>
          </a:xfrm>
        </p:spPr>
        <p:txBody>
          <a:bodyPr/>
          <a:lstStyle/>
          <a:p>
            <a:pPr marL="0" indent="0">
              <a:buNone/>
            </a:pPr>
            <a:r>
              <a:rPr lang="en-US" sz="3200" u="sng" dirty="0"/>
              <a:t>Workshop 1</a:t>
            </a:r>
          </a:p>
          <a:p>
            <a:pPr marL="0" indent="0">
              <a:buNone/>
            </a:pPr>
            <a:r>
              <a:rPr lang="en-US" dirty="0"/>
              <a:t>Setting up Stata</a:t>
            </a:r>
          </a:p>
          <a:p>
            <a:pPr marL="0" indent="0">
              <a:buNone/>
            </a:pPr>
            <a:r>
              <a:rPr lang="en-US" dirty="0"/>
              <a:t>Data import</a:t>
            </a:r>
          </a:p>
          <a:p>
            <a:pPr marL="0" indent="0">
              <a:buNone/>
            </a:pPr>
            <a:r>
              <a:rPr lang="en-US" dirty="0"/>
              <a:t>Renaming, labeling</a:t>
            </a:r>
          </a:p>
          <a:p>
            <a:pPr marL="0" indent="0">
              <a:buNone/>
            </a:pPr>
            <a:r>
              <a:rPr lang="en-US" dirty="0"/>
              <a:t>Recoding</a:t>
            </a:r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3FCAA6-70F9-22E0-B5A9-6E5911FB6369}"/>
              </a:ext>
            </a:extLst>
          </p:cNvPr>
          <p:cNvSpPr txBox="1">
            <a:spLocks/>
          </p:cNvSpPr>
          <p:nvPr/>
        </p:nvSpPr>
        <p:spPr>
          <a:xfrm>
            <a:off x="6096000" y="2159772"/>
            <a:ext cx="5556000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0000" indent="-270000" algn="l" defTabSz="914400" rtl="0" eaLnBrk="1" latinLnBrk="0" hangingPunct="1"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u="sng" dirty="0"/>
              <a:t>Workshop 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Merging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Dealing with duplicates and missing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Reshaping datasets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Macros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Loop</a:t>
            </a:r>
          </a:p>
          <a:p>
            <a:pPr marL="792900" lvl="1" indent="-342900">
              <a:buFont typeface="Arial" panose="020B0604020202020204" pitchFamily="34" charset="0"/>
              <a:buAutoNum type="arabicPeriod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55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Topics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dirty="0"/>
              <a:t>Commands</a:t>
            </a:r>
          </a:p>
          <a:p>
            <a:pPr marL="792900" lvl="1" indent="-342900">
              <a:buAutoNum type="arabicPeriod"/>
            </a:pPr>
            <a:r>
              <a:rPr lang="en-US" dirty="0"/>
              <a:t>Descriptive statistics</a:t>
            </a:r>
          </a:p>
          <a:p>
            <a:pPr marL="792900" lvl="1" indent="-342900">
              <a:buAutoNum type="arabicPeriod"/>
            </a:pPr>
            <a:r>
              <a:rPr lang="en-US" dirty="0"/>
              <a:t>T-test</a:t>
            </a:r>
          </a:p>
          <a:p>
            <a:pPr marL="792900" lvl="1" indent="-342900">
              <a:buAutoNum type="arabicPeriod"/>
            </a:pPr>
            <a:r>
              <a:rPr lang="en-US" dirty="0"/>
              <a:t>Correlations</a:t>
            </a:r>
          </a:p>
          <a:p>
            <a:pPr marL="792900" lvl="1" indent="-342900">
              <a:buAutoNum type="arabicPeriod"/>
            </a:pPr>
            <a:r>
              <a:rPr lang="en-US" dirty="0"/>
              <a:t>ANOVA</a:t>
            </a:r>
          </a:p>
          <a:p>
            <a:pPr marL="792900" lvl="1" indent="-342900">
              <a:buAutoNum type="arabicPeriod"/>
            </a:pPr>
            <a:r>
              <a:rPr lang="en-US" dirty="0"/>
              <a:t>Regression</a:t>
            </a:r>
          </a:p>
          <a:p>
            <a:pPr marL="342900" indent="-342900">
              <a:buAutoNum type="arabicPeriod"/>
            </a:pPr>
            <a:r>
              <a:rPr lang="en-US" dirty="0"/>
              <a:t>Questions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5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Descriptive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5113090"/>
          </a:xfrm>
        </p:spPr>
        <p:txBody>
          <a:bodyPr>
            <a:normAutofit/>
          </a:bodyPr>
          <a:lstStyle/>
          <a:p>
            <a:pPr marL="450000" lvl="1" indent="0">
              <a:buNone/>
            </a:pPr>
            <a:r>
              <a:rPr lang="en-US" dirty="0"/>
              <a:t>Purpose: Summarize and describe the main aspects of a data set.</a:t>
            </a:r>
          </a:p>
          <a:p>
            <a:pPr marL="450000" lvl="1" indent="0">
              <a:buNone/>
            </a:pPr>
            <a:endParaRPr lang="en-US" dirty="0"/>
          </a:p>
          <a:p>
            <a:pPr marL="450000" lvl="1" indent="0">
              <a:buNone/>
            </a:pPr>
            <a:r>
              <a:rPr lang="en-US" dirty="0"/>
              <a:t>Measures of Center</a:t>
            </a:r>
          </a:p>
          <a:p>
            <a:pPr marL="450000" lvl="1" indent="0">
              <a:buNone/>
            </a:pPr>
            <a:r>
              <a:rPr lang="en-US" dirty="0"/>
              <a:t>	Mean: Average of all data points.</a:t>
            </a:r>
          </a:p>
          <a:p>
            <a:pPr marL="450000" lvl="1" indent="0">
              <a:buNone/>
            </a:pPr>
            <a:r>
              <a:rPr lang="en-US" dirty="0"/>
              <a:t>	Median: Middle value in a data set.</a:t>
            </a:r>
          </a:p>
          <a:p>
            <a:pPr marL="450000" lvl="1" indent="0">
              <a:buNone/>
            </a:pPr>
            <a:r>
              <a:rPr lang="en-US" dirty="0"/>
              <a:t>	Mode: Most frequently occurring value.</a:t>
            </a:r>
          </a:p>
          <a:p>
            <a:pPr marL="450000" lvl="1" indent="0">
              <a:buNone/>
            </a:pPr>
            <a:endParaRPr lang="en-US" dirty="0"/>
          </a:p>
          <a:p>
            <a:pPr marL="450000" lvl="1" indent="0">
              <a:buNone/>
            </a:pPr>
            <a:r>
              <a:rPr lang="en-US" dirty="0"/>
              <a:t>Measures of Spread</a:t>
            </a:r>
          </a:p>
          <a:p>
            <a:pPr marL="450000" lvl="1" indent="0">
              <a:buNone/>
            </a:pPr>
            <a:r>
              <a:rPr lang="en-US" dirty="0"/>
              <a:t>	Range: Difference between the highest and lowest values.</a:t>
            </a:r>
          </a:p>
          <a:p>
            <a:pPr marL="450000" lvl="1" indent="0">
              <a:buNone/>
            </a:pPr>
            <a:r>
              <a:rPr lang="en-US" dirty="0"/>
              <a:t>	Variance: Measure of the data’s spread around the mean.</a:t>
            </a:r>
          </a:p>
          <a:p>
            <a:pPr marL="450000" lvl="1" indent="0">
              <a:buNone/>
            </a:pPr>
            <a:r>
              <a:rPr lang="en-US" dirty="0"/>
              <a:t>	Standard Deviation: Average distance of each data point from the mean.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47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Descriptive Statistics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5113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Worksheet Example</a:t>
            </a:r>
          </a:p>
        </p:txBody>
      </p:sp>
    </p:spTree>
    <p:extLst>
      <p:ext uri="{BB962C8B-B14F-4D97-AF65-F5344CB8AC3E}">
        <p14:creationId xmlns:p14="http://schemas.microsoft.com/office/powerpoint/2010/main" val="2208929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Correlation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194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Definition: Measure of the relationship between two variables.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Interpretation:</a:t>
            </a:r>
          </a:p>
          <a:p>
            <a:pPr marL="0" indent="0">
              <a:buNone/>
            </a:pPr>
            <a:r>
              <a:rPr lang="en-US" dirty="0"/>
              <a:t>	Closer to 1 or -1: Stronger relationship.</a:t>
            </a:r>
          </a:p>
          <a:p>
            <a:pPr marL="0" indent="0">
              <a:buNone/>
            </a:pPr>
            <a:r>
              <a:rPr lang="en-US" dirty="0"/>
              <a:t>	Closer to 0: Weaker relationship.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Correlation informs us that the variables are related </a:t>
            </a:r>
            <a:r>
              <a:rPr lang="en-US" i="1" dirty="0"/>
              <a:t>somehow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6631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Correlation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44910"/>
            <a:ext cx="11101136" cy="4194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Worksheet Example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9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>
            <a:normAutofit/>
          </a:bodyPr>
          <a:lstStyle/>
          <a:p>
            <a:r>
              <a:rPr lang="en-US" dirty="0"/>
              <a:t>T-Test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Purpose: Determine if there is a significant difference between the means of two groups.</a:t>
            </a:r>
          </a:p>
          <a:p>
            <a:pPr marL="0" indent="0">
              <a:buNone/>
            </a:pPr>
            <a:r>
              <a:rPr lang="en-US" dirty="0"/>
              <a:t>Types:</a:t>
            </a:r>
          </a:p>
          <a:p>
            <a:pPr marL="0" indent="0">
              <a:buNone/>
            </a:pPr>
            <a:r>
              <a:rPr lang="en-US" dirty="0"/>
              <a:t>	Independent t-test: Compares means of two independent groups.</a:t>
            </a:r>
          </a:p>
          <a:p>
            <a:pPr marL="0" indent="0">
              <a:buNone/>
            </a:pPr>
            <a:r>
              <a:rPr lang="en-US" dirty="0"/>
              <a:t>	Paired t-test: Compares means of the same group at different times.</a:t>
            </a:r>
          </a:p>
          <a:p>
            <a:pPr marL="0" indent="0">
              <a:buNone/>
            </a:pPr>
            <a:r>
              <a:rPr lang="en-US" dirty="0"/>
              <a:t>Hypotheses:</a:t>
            </a:r>
          </a:p>
          <a:p>
            <a:pPr marL="0" indent="0">
              <a:buNone/>
            </a:pPr>
            <a:r>
              <a:rPr lang="en-US" dirty="0"/>
              <a:t>	Null: No difference between group means.</a:t>
            </a:r>
          </a:p>
          <a:p>
            <a:pPr marL="0" indent="0">
              <a:buNone/>
            </a:pPr>
            <a:r>
              <a:rPr lang="en-US" dirty="0"/>
              <a:t>	Alternative: A significant difference exists.</a:t>
            </a:r>
          </a:p>
          <a:p>
            <a:pPr marL="0" indent="0">
              <a:buNone/>
            </a:pPr>
            <a:r>
              <a:rPr lang="en-US" dirty="0"/>
              <a:t>P-Value: If below significance level (e.g., 0.05), null hypothesis is rejected.</a:t>
            </a:r>
          </a:p>
        </p:txBody>
      </p:sp>
    </p:spTree>
    <p:extLst>
      <p:ext uri="{BB962C8B-B14F-4D97-AF65-F5344CB8AC3E}">
        <p14:creationId xmlns:p14="http://schemas.microsoft.com/office/powerpoint/2010/main" val="1925151852"/>
      </p:ext>
    </p:extLst>
  </p:cSld>
  <p:clrMapOvr>
    <a:masterClrMapping/>
  </p:clrMapOvr>
</p:sld>
</file>

<file path=ppt/theme/theme1.xml><?xml version="1.0" encoding="utf-8"?>
<a:theme xmlns:a="http://schemas.openxmlformats.org/drawingml/2006/main" name="Glow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wVTI" id="{D5B5AA20-F6D3-43B8-AF6B-ECAF69256418}" vid="{93025AB5-1D44-4CD3-9BC3-729F6E11E0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561</Words>
  <Application>Microsoft Office PowerPoint</Application>
  <PresentationFormat>Widescreen</PresentationFormat>
  <Paragraphs>112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Avenir Next LT Pro</vt:lpstr>
      <vt:lpstr>Bell MT</vt:lpstr>
      <vt:lpstr>Calibri</vt:lpstr>
      <vt:lpstr>Cambria Math</vt:lpstr>
      <vt:lpstr>GlowVTI</vt:lpstr>
      <vt:lpstr>Stata Workshop 3: Statistics</vt:lpstr>
      <vt:lpstr>FHSS Research Support Center</vt:lpstr>
      <vt:lpstr>Recap</vt:lpstr>
      <vt:lpstr>Topics Today</vt:lpstr>
      <vt:lpstr>Descriptive Statistics</vt:lpstr>
      <vt:lpstr>Descriptive Statistics Example</vt:lpstr>
      <vt:lpstr>Correlation</vt:lpstr>
      <vt:lpstr>Correlation Example</vt:lpstr>
      <vt:lpstr>T-Test</vt:lpstr>
      <vt:lpstr>T-Test Example</vt:lpstr>
      <vt:lpstr>ANOVA</vt:lpstr>
      <vt:lpstr>ANOVA Example</vt:lpstr>
      <vt:lpstr>Regression</vt:lpstr>
      <vt:lpstr>Regression</vt:lpstr>
      <vt:lpstr>Regression Example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Stata Workshop 1: Introduction</dc:title>
  <dc:creator>Grace Domine</dc:creator>
  <cp:lastModifiedBy>Grace Domine</cp:lastModifiedBy>
  <cp:revision>24</cp:revision>
  <dcterms:created xsi:type="dcterms:W3CDTF">2023-09-01T15:23:45Z</dcterms:created>
  <dcterms:modified xsi:type="dcterms:W3CDTF">2023-10-31T19:13:21Z</dcterms:modified>
</cp:coreProperties>
</file>